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Přivítání rodičů. Krátce představit vedení školy a účel schůzky. Kontakty a termín ověřeny na https://www.zus-chrast.cz/ a https://www.zus-chrast.cz/kontakt.html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Zdůraznit rozdíl mezi zájmovým kroužkem a školou. Výuka probíhá podle školního vzdělávacího programu a navazuje mezi ročníky. Přehled nabídky: https://www.zus-chrast.cz/vyuka.html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 nových žáků vysvětlit, které předměty patří k jejich konkrétnímu studijnímu zaměření. Hudební nauka je součástí studia, nikoli volitelný kroužek.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Upřesnit rodičům preferovaný způsob omlouvání u jejich vyučujícího. Připomenout, že individuální a kolektivní výuku mohou učit různí pedagogové.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Požádat rodiče, aby se po schůzce zkusili přihlásit. Pokud přístup nefunguje, mají napsat vedení školy. iZUŠ: https://www.izus.cz/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Sazby platné podle webu školy pro školní rok 2026/27. Zdroj: https://www.zus-chrast.cz/skola/uplata-za-vzdelani.html. Připomenout přesný variabilní symbol a částku z předpisu kvůli automatickému spárování platby.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Představit rodičům možnosti vystupování bez tlaku na výkon. Úspěchy jsou údaje školy za rok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Povzbudit rodiče k přiměřené podpoře. Domácí příprava má být pravidelná, ale její konkrétní délku a podobu určuje učitel podle věku a oboru.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Web školy: https://www.zus-chrast.cz/. iZUŠ: https://www.izus.cz/. Facebook slouží hlavně k prezentaci akcí, nikoli jako hlavní provozní kanál.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Prostor pro dotazy. Kontakty ověřeny na https://www.zus-chrast.cz/kontakt.html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élník 13">
            <a:extLst>
              <a:ext uri="{FF2B5EF4-FFF2-40B4-BE49-F238E27FC236}">
                <a16:creationId xmlns:a16="http://schemas.microsoft.com/office/drawing/2014/main" id="{22A62655-A133-4C70-BCBA-183C8B6F77AF}"/>
              </a:ext>
            </a:extLst>
          </p:cNvPr>
          <p:cNvSpPr>
            <a:spLocks noGrp="1"/>
          </p:cNvSpPr>
          <p:nvPr/>
        </p:nvSpPr>
        <p:spPr>
          <a:xfrm>
            <a:off x="723900" y="647700"/>
            <a:ext cx="758190" cy="57150"/>
          </a:xfrm>
          <a:prstGeom prst="rect">
            <a:avLst/>
          </a:prstGeom>
          <a:solidFill>
            <a:srgbClr val="E20A17"/>
          </a:solidFill>
          <a:ln w="0">
            <a:noFill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CDD1420D-8618-40D2-856E-2E057F89ACC8}"/>
              </a:ext>
            </a:extLst>
          </p:cNvPr>
          <p:cNvSpPr>
            <a:spLocks noGrp="1"/>
          </p:cNvSpPr>
          <p:nvPr/>
        </p:nvSpPr>
        <p:spPr>
          <a:xfrm>
            <a:off x="1558290" y="647700"/>
            <a:ext cx="758190" cy="57150"/>
          </a:xfrm>
          <a:prstGeom prst="rect">
            <a:avLst/>
          </a:prstGeom>
          <a:solidFill>
            <a:srgbClr val="F9EB1D"/>
          </a:solidFill>
          <a:ln w="0">
            <a:noFill/>
          </a:ln>
        </p:spPr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5B1F0E8D-DA77-4A41-8B43-E5D728454EE2}"/>
              </a:ext>
            </a:extLst>
          </p:cNvPr>
          <p:cNvSpPr>
            <a:spLocks noGrp="1"/>
          </p:cNvSpPr>
          <p:nvPr/>
        </p:nvSpPr>
        <p:spPr>
          <a:xfrm>
            <a:off x="2392680" y="647700"/>
            <a:ext cx="758190" cy="57150"/>
          </a:xfrm>
          <a:prstGeom prst="rect">
            <a:avLst/>
          </a:prstGeom>
          <a:solidFill>
            <a:srgbClr val="2EA636"/>
          </a:solidFill>
          <a:ln w="0">
            <a:noFill/>
          </a:ln>
        </p:spPr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4B9AA0A3-E4AC-442B-8DCF-A4A445637B2B}"/>
              </a:ext>
            </a:extLst>
          </p:cNvPr>
          <p:cNvSpPr>
            <a:spLocks noGrp="1"/>
          </p:cNvSpPr>
          <p:nvPr/>
        </p:nvSpPr>
        <p:spPr>
          <a:xfrm>
            <a:off x="3227070" y="647700"/>
            <a:ext cx="758190" cy="57150"/>
          </a:xfrm>
          <a:prstGeom prst="rect">
            <a:avLst/>
          </a:prstGeom>
          <a:solidFill>
            <a:srgbClr val="0D67B0"/>
          </a:solidFill>
          <a:ln w="0">
            <a:noFill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DC92DEA1-0FDE-4C63-B6C2-2554D04B9815}"/>
              </a:ext>
            </a:extLst>
          </p:cNvPr>
          <p:cNvSpPr>
            <a:spLocks noGrp="1"/>
          </p:cNvSpPr>
          <p:nvPr/>
        </p:nvSpPr>
        <p:spPr>
          <a:xfrm>
            <a:off x="4061460" y="647700"/>
            <a:ext cx="758190" cy="57150"/>
          </a:xfrm>
          <a:prstGeom prst="rect">
            <a:avLst/>
          </a:prstGeom>
          <a:solidFill>
            <a:srgbClr val="AC1780"/>
          </a:solidFill>
          <a:ln w="0">
            <a:noFill/>
          </a:ln>
        </p:spPr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F18AF2EC-E5DD-451D-B1D6-115BBEFEF28B}"/>
              </a:ext>
            </a:extLst>
          </p:cNvPr>
          <p:cNvSpPr>
            <a:spLocks noGrp="1"/>
          </p:cNvSpPr>
          <p:nvPr/>
        </p:nvSpPr>
        <p:spPr>
          <a:xfrm>
            <a:off x="723900" y="1257300"/>
            <a:ext cx="6572250" cy="1809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6000"/>
              </a:lnSpc>
              <a:buNone/>
              <a:defRPr sz="4500" b="1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4500" b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Vítejte v</a:t>
            </a:r>
          </a:p>
          <a:p>
            <a:pPr algn="l">
              <a:lnSpc>
                <a:spcPct val="96000"/>
              </a:lnSpc>
              <a:buNone/>
              <a:defRPr sz="4500" b="1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4500" b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ZUŠ Chrást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CB6046D-D1B8-4DAA-935F-F6C8DAE60A66}"/>
              </a:ext>
            </a:extLst>
          </p:cNvPr>
          <p:cNvSpPr>
            <a:spLocks noGrp="1"/>
          </p:cNvSpPr>
          <p:nvPr/>
        </p:nvSpPr>
        <p:spPr>
          <a:xfrm>
            <a:off x="762000" y="3333750"/>
            <a:ext cx="63817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875" b="0">
                <a:solidFill>
                  <a:srgbClr val="AC1780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AC1780"/>
                </a:solidFill>
                <a:latin typeface="DejaVu Sans"/>
                <a:ea typeface="DejaVu Sans"/>
                <a:cs typeface="DejaVu Sans"/>
              </a:rPr>
              <a:t>Informační schůzka pro rodiče nových žáků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F265629D-21E8-4097-A8CC-B45BDCFFF1CA}"/>
              </a:ext>
            </a:extLst>
          </p:cNvPr>
          <p:cNvSpPr>
            <a:spLocks noGrp="1"/>
          </p:cNvSpPr>
          <p:nvPr/>
        </p:nvSpPr>
        <p:spPr>
          <a:xfrm>
            <a:off x="762000" y="3924300"/>
            <a:ext cx="3429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500" b="0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9. září 2026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C04E685B-D2AA-4286-AB6E-049A72FE6118}"/>
              </a:ext>
            </a:extLst>
          </p:cNvPr>
          <p:cNvSpPr>
            <a:spLocks noGrp="1"/>
          </p:cNvSpPr>
          <p:nvPr/>
        </p:nvSpPr>
        <p:spPr>
          <a:xfrm>
            <a:off x="762000" y="4648200"/>
            <a:ext cx="5810250" cy="19050"/>
          </a:xfrm>
          <a:prstGeom prst="rect">
            <a:avLst/>
          </a:prstGeom>
          <a:solidFill>
            <a:srgbClr val="E9E7E1"/>
          </a:solidFill>
          <a:ln w="0">
            <a:noFill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89D5AD8E-ABA9-43F0-9235-897B86C50063}"/>
              </a:ext>
            </a:extLst>
          </p:cNvPr>
          <p:cNvSpPr>
            <a:spLocks noGrp="1"/>
          </p:cNvSpPr>
          <p:nvPr/>
        </p:nvSpPr>
        <p:spPr>
          <a:xfrm>
            <a:off x="762000" y="4857750"/>
            <a:ext cx="276225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  <a:buNone/>
              <a:defRPr sz="1350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Mgr. Jaroslava Čejková</a:t>
            </a:r>
          </a:p>
          <a:p>
            <a:pPr algn="l">
              <a:lnSpc>
                <a:spcPct val="110000"/>
              </a:lnSpc>
              <a:buNone/>
              <a:defRPr sz="1350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ředitelka školy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C500D82-5316-470F-9550-F53BC81B9BD5}"/>
              </a:ext>
            </a:extLst>
          </p:cNvPr>
          <p:cNvSpPr>
            <a:spLocks noGrp="1"/>
          </p:cNvSpPr>
          <p:nvPr/>
        </p:nvSpPr>
        <p:spPr>
          <a:xfrm>
            <a:off x="3829050" y="4857750"/>
            <a:ext cx="30480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  <a:buNone/>
              <a:defRPr sz="1350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Mgr. Pavla Sovová, Ph.D.</a:t>
            </a:r>
          </a:p>
          <a:p>
            <a:pPr algn="l">
              <a:lnSpc>
                <a:spcPct val="110000"/>
              </a:lnSpc>
              <a:buNone/>
              <a:defRPr sz="1350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zástupkyně ředitelky</a:t>
            </a:r>
          </a:p>
        </p:txBody>
      </p:sp>
      <p:pic>
        <p:nvPicPr>
          <p:cNvPr id="25" name="Obrázek 2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810500" y="1145865"/>
            <a:ext cx="3333750" cy="2461245"/>
          </a:xfrm>
          <a:prstGeom prst="rect">
            <a:avLst/>
          </a:prstGeom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6E9CEDB5-EA24-42AE-B7A8-9D22FFF219FE}"/>
              </a:ext>
            </a:extLst>
          </p:cNvPr>
          <p:cNvSpPr>
            <a:spLocks noGrp="1"/>
          </p:cNvSpPr>
          <p:nvPr/>
        </p:nvSpPr>
        <p:spPr>
          <a:xfrm>
            <a:off x="7848600" y="3905250"/>
            <a:ext cx="32385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12000"/>
              </a:lnSpc>
              <a:buNone/>
              <a:defRPr sz="1650" b="1">
                <a:solidFill>
                  <a:srgbClr val="0D67B0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D67B0"/>
                </a:solidFill>
                <a:latin typeface="DejaVu Sans"/>
                <a:ea typeface="DejaVu Sans"/>
                <a:cs typeface="DejaVu Sans"/>
              </a:rPr>
              <a:t>školní rok 2026/27</a:t>
            </a:r>
          </a:p>
        </p:txBody>
      </p:sp>
    </p:spTree>
    <p:extLst>
      <p:ext uri="{BB962C8B-B14F-4D97-AF65-F5344CB8AC3E}">
        <p14:creationId xmlns:p14="http://schemas.microsoft.com/office/powerpoint/2010/main" val="151700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aoblený obdélník 25">
            <a:extLst>
              <a:ext uri="{FF2B5EF4-FFF2-40B4-BE49-F238E27FC236}">
                <a16:creationId xmlns:a16="http://schemas.microsoft.com/office/drawing/2014/main" id="{545A9207-5A05-4DE2-A0FE-0AF9114A5A18}"/>
              </a:ext>
            </a:extLst>
          </p:cNvPr>
          <p:cNvSpPr>
            <a:spLocks noGrp="1"/>
          </p:cNvSpPr>
          <p:nvPr/>
        </p:nvSpPr>
        <p:spPr>
          <a:xfrm>
            <a:off x="723900" y="457200"/>
            <a:ext cx="95250" cy="533400"/>
          </a:xfrm>
          <a:prstGeom prst="roundRect">
            <a:avLst>
              <a:gd name="adj" fmla="val 50000"/>
            </a:avLst>
          </a:prstGeom>
          <a:solidFill>
            <a:srgbClr val="E20A17"/>
          </a:solidFill>
          <a:ln w="0">
            <a:noFill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D64C4454-0662-437C-8918-8FA60754059A}"/>
              </a:ext>
            </a:extLst>
          </p:cNvPr>
          <p:cNvSpPr>
            <a:spLocks noGrp="1"/>
          </p:cNvSpPr>
          <p:nvPr/>
        </p:nvSpPr>
        <p:spPr>
          <a:xfrm>
            <a:off x="1028700" y="419100"/>
            <a:ext cx="842962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12000"/>
              </a:lnSpc>
              <a:buNone/>
              <a:defRPr sz="3150" b="1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ZUŠ je škola, ne kroužek</a:t>
            </a:r>
          </a:p>
        </p:txBody>
      </p:sp>
      <p:pic>
        <p:nvPicPr>
          <p:cNvPr id="28" name="Obrázek 2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01300" y="230088"/>
            <a:ext cx="1066800" cy="787598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316CC54A-994E-4C0F-8773-E179C12B22F7}"/>
              </a:ext>
            </a:extLst>
          </p:cNvPr>
          <p:cNvSpPr>
            <a:spLocks noGrp="1"/>
          </p:cNvSpPr>
          <p:nvPr/>
        </p:nvSpPr>
        <p:spPr>
          <a:xfrm>
            <a:off x="11163300" y="6172200"/>
            <a:ext cx="3238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975" b="0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7197DC92-26E4-483D-8E89-68C1498CF78A}"/>
              </a:ext>
            </a:extLst>
          </p:cNvPr>
          <p:cNvSpPr>
            <a:spLocks noGrp="1"/>
          </p:cNvSpPr>
          <p:nvPr/>
        </p:nvSpPr>
        <p:spPr>
          <a:xfrm>
            <a:off x="723900" y="6638925"/>
            <a:ext cx="525780" cy="57150"/>
          </a:xfrm>
          <a:prstGeom prst="rect">
            <a:avLst/>
          </a:prstGeom>
          <a:solidFill>
            <a:srgbClr val="E20A17"/>
          </a:solidFill>
          <a:ln w="0">
            <a:noFill/>
          </a:ln>
        </p:spPr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C9FBD568-60B5-49BC-8B59-A59285DB8D74}"/>
              </a:ext>
            </a:extLst>
          </p:cNvPr>
          <p:cNvSpPr>
            <a:spLocks noGrp="1"/>
          </p:cNvSpPr>
          <p:nvPr/>
        </p:nvSpPr>
        <p:spPr>
          <a:xfrm>
            <a:off x="1306830" y="6638925"/>
            <a:ext cx="525780" cy="57150"/>
          </a:xfrm>
          <a:prstGeom prst="rect">
            <a:avLst/>
          </a:prstGeom>
          <a:solidFill>
            <a:srgbClr val="F9EB1D"/>
          </a:solidFill>
          <a:ln w="0">
            <a:noFill/>
          </a:ln>
        </p:spPr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B9BE608C-19C0-4EAE-A25B-355553BDE564}"/>
              </a:ext>
            </a:extLst>
          </p:cNvPr>
          <p:cNvSpPr>
            <a:spLocks noGrp="1"/>
          </p:cNvSpPr>
          <p:nvPr/>
        </p:nvSpPr>
        <p:spPr>
          <a:xfrm>
            <a:off x="1889760" y="6638925"/>
            <a:ext cx="525780" cy="57150"/>
          </a:xfrm>
          <a:prstGeom prst="rect">
            <a:avLst/>
          </a:prstGeom>
          <a:solidFill>
            <a:srgbClr val="2EA636"/>
          </a:solidFill>
          <a:ln w="0">
            <a:noFill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E8856BCD-EE4E-47B2-9322-A1FC1FD66208}"/>
              </a:ext>
            </a:extLst>
          </p:cNvPr>
          <p:cNvSpPr>
            <a:spLocks noGrp="1"/>
          </p:cNvSpPr>
          <p:nvPr/>
        </p:nvSpPr>
        <p:spPr>
          <a:xfrm>
            <a:off x="2472690" y="6638925"/>
            <a:ext cx="525780" cy="57150"/>
          </a:xfrm>
          <a:prstGeom prst="rect">
            <a:avLst/>
          </a:prstGeom>
          <a:solidFill>
            <a:srgbClr val="0D67B0"/>
          </a:solidFill>
          <a:ln w="0">
            <a:noFill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4218CA1-6DA5-4F26-94F3-088972479AAA}"/>
              </a:ext>
            </a:extLst>
          </p:cNvPr>
          <p:cNvSpPr>
            <a:spLocks noGrp="1"/>
          </p:cNvSpPr>
          <p:nvPr/>
        </p:nvSpPr>
        <p:spPr>
          <a:xfrm>
            <a:off x="3055620" y="6638925"/>
            <a:ext cx="525780" cy="57150"/>
          </a:xfrm>
          <a:prstGeom prst="rect">
            <a:avLst/>
          </a:prstGeom>
          <a:solidFill>
            <a:srgbClr val="AC1780"/>
          </a:solidFill>
          <a:ln w="0">
            <a:noFill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D7B1D7E5-B102-4608-91CF-09365C8C7AB7}"/>
              </a:ext>
            </a:extLst>
          </p:cNvPr>
          <p:cNvSpPr>
            <a:spLocks noGrp="1"/>
          </p:cNvSpPr>
          <p:nvPr/>
        </p:nvSpPr>
        <p:spPr>
          <a:xfrm>
            <a:off x="723900" y="1381125"/>
            <a:ext cx="92392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875" b="0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Dítě nastupuje do navazujícího studia, které má svůj plán, pravidla a cíle.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07B6E766-50BD-45CA-8BEB-4794D62EDA57}"/>
              </a:ext>
            </a:extLst>
          </p:cNvPr>
          <p:cNvSpPr>
            <a:spLocks noGrp="1"/>
          </p:cNvSpPr>
          <p:nvPr/>
        </p:nvSpPr>
        <p:spPr>
          <a:xfrm>
            <a:off x="762000" y="2209800"/>
            <a:ext cx="523875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>
                <a:solidFill>
                  <a:srgbClr val="E20A17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E20A17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2335FC6E-3B7C-413C-894D-49248CBEE79C}"/>
              </a:ext>
            </a:extLst>
          </p:cNvPr>
          <p:cNvSpPr>
            <a:spLocks noGrp="1"/>
          </p:cNvSpPr>
          <p:nvPr/>
        </p:nvSpPr>
        <p:spPr>
          <a:xfrm>
            <a:off x="1428750" y="2181225"/>
            <a:ext cx="3810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1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Školní vzdělávací program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A672F59F-5AA4-4D38-8542-63DA5DA25DD5}"/>
              </a:ext>
            </a:extLst>
          </p:cNvPr>
          <p:cNvSpPr>
            <a:spLocks noGrp="1"/>
          </p:cNvSpPr>
          <p:nvPr/>
        </p:nvSpPr>
        <p:spPr>
          <a:xfrm>
            <a:off x="5429250" y="2200275"/>
            <a:ext cx="56197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500" b="0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Určuje obsah studia a očekávané výstupy v jednotlivých ročnících.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5426E46E-276A-4D3F-BFAC-81414E291322}"/>
              </a:ext>
            </a:extLst>
          </p:cNvPr>
          <p:cNvSpPr>
            <a:spLocks noGrp="1"/>
          </p:cNvSpPr>
          <p:nvPr/>
        </p:nvSpPr>
        <p:spPr>
          <a:xfrm>
            <a:off x="1428750" y="2876550"/>
            <a:ext cx="9620250" cy="19050"/>
          </a:xfrm>
          <a:prstGeom prst="rect">
            <a:avLst/>
          </a:prstGeom>
          <a:solidFill>
            <a:srgbClr val="E9E7E1"/>
          </a:solidFill>
          <a:ln w="0">
            <a:noFill/>
          </a:ln>
        </p:spPr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9F68C3C6-D4B2-4A6A-AC50-7C964FE7B758}"/>
              </a:ext>
            </a:extLst>
          </p:cNvPr>
          <p:cNvSpPr>
            <a:spLocks noGrp="1"/>
          </p:cNvSpPr>
          <p:nvPr/>
        </p:nvSpPr>
        <p:spPr>
          <a:xfrm>
            <a:off x="762000" y="3124200"/>
            <a:ext cx="523875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>
                <a:solidFill>
                  <a:srgbClr val="E20A17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E20A17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102D114F-FC1A-4AAC-8FBD-51C04A53296A}"/>
              </a:ext>
            </a:extLst>
          </p:cNvPr>
          <p:cNvSpPr>
            <a:spLocks noGrp="1"/>
          </p:cNvSpPr>
          <p:nvPr/>
        </p:nvSpPr>
        <p:spPr>
          <a:xfrm>
            <a:off x="1428750" y="3095625"/>
            <a:ext cx="3810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6379"/>
          </a:bodyPr>
          <a:lstStyle/>
          <a:p>
            <a:pPr algn="l">
              <a:lnSpc>
                <a:spcPct val="112000"/>
              </a:lnSpc>
              <a:buNone/>
              <a:defRPr sz="1650" b="1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Pravidelná docházka a hodnocení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4D46CCCD-FFDD-445A-B2CA-C278C80530A8}"/>
              </a:ext>
            </a:extLst>
          </p:cNvPr>
          <p:cNvSpPr>
            <a:spLocks noGrp="1"/>
          </p:cNvSpPr>
          <p:nvPr/>
        </p:nvSpPr>
        <p:spPr>
          <a:xfrm>
            <a:off x="5429250" y="3114675"/>
            <a:ext cx="56197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500" b="0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Pokrok sledujeme průběžně a na vysvědčení hodnotíme práci za celé pololetí.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D35F8E93-8AE8-4278-B25A-F53946DFA085}"/>
              </a:ext>
            </a:extLst>
          </p:cNvPr>
          <p:cNvSpPr>
            <a:spLocks noGrp="1"/>
          </p:cNvSpPr>
          <p:nvPr/>
        </p:nvSpPr>
        <p:spPr>
          <a:xfrm>
            <a:off x="1428750" y="3790950"/>
            <a:ext cx="9620250" cy="19050"/>
          </a:xfrm>
          <a:prstGeom prst="rect">
            <a:avLst/>
          </a:prstGeom>
          <a:solidFill>
            <a:srgbClr val="E9E7E1"/>
          </a:solidFill>
          <a:ln w="0">
            <a:noFill/>
          </a:ln>
        </p:spPr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4E6D666F-C944-4BDB-AFF1-AD3603A87368}"/>
              </a:ext>
            </a:extLst>
          </p:cNvPr>
          <p:cNvSpPr>
            <a:spLocks noGrp="1"/>
          </p:cNvSpPr>
          <p:nvPr/>
        </p:nvSpPr>
        <p:spPr>
          <a:xfrm>
            <a:off x="762000" y="4038600"/>
            <a:ext cx="523875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>
                <a:solidFill>
                  <a:srgbClr val="E20A17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E20A17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A914A89F-43B9-416A-8C06-25616DF30F5C}"/>
              </a:ext>
            </a:extLst>
          </p:cNvPr>
          <p:cNvSpPr>
            <a:spLocks noGrp="1"/>
          </p:cNvSpPr>
          <p:nvPr/>
        </p:nvSpPr>
        <p:spPr>
          <a:xfrm>
            <a:off x="1428750" y="4010025"/>
            <a:ext cx="3810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1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Dvě umělecké oblasti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FE10852B-6C8E-4274-8E7D-BEA1E7CBB97B}"/>
              </a:ext>
            </a:extLst>
          </p:cNvPr>
          <p:cNvSpPr>
            <a:spLocks noGrp="1"/>
          </p:cNvSpPr>
          <p:nvPr/>
        </p:nvSpPr>
        <p:spPr>
          <a:xfrm>
            <a:off x="5429250" y="4029075"/>
            <a:ext cx="56197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500" b="0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Hudební obor a literárně-dramatický obor.</a:t>
            </a:r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1F27E2D5-4352-449D-996B-3D36AB70E348}"/>
              </a:ext>
            </a:extLst>
          </p:cNvPr>
          <p:cNvSpPr>
            <a:spLocks noGrp="1"/>
          </p:cNvSpPr>
          <p:nvPr/>
        </p:nvSpPr>
        <p:spPr>
          <a:xfrm>
            <a:off x="1428750" y="4705350"/>
            <a:ext cx="9620250" cy="19050"/>
          </a:xfrm>
          <a:prstGeom prst="rect">
            <a:avLst/>
          </a:prstGeom>
          <a:solidFill>
            <a:srgbClr val="E9E7E1"/>
          </a:solidFill>
          <a:ln w="0">
            <a:noFill/>
          </a:ln>
        </p:spPr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751B76E2-4061-4C47-A81E-E164F9E2BE4D}"/>
              </a:ext>
            </a:extLst>
          </p:cNvPr>
          <p:cNvSpPr>
            <a:spLocks noGrp="1"/>
          </p:cNvSpPr>
          <p:nvPr/>
        </p:nvSpPr>
        <p:spPr>
          <a:xfrm>
            <a:off x="762000" y="4953000"/>
            <a:ext cx="523875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>
                <a:solidFill>
                  <a:srgbClr val="E20A17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E20A17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E620583D-DB95-454C-93E2-0405FB77A277}"/>
              </a:ext>
            </a:extLst>
          </p:cNvPr>
          <p:cNvSpPr>
            <a:spLocks noGrp="1"/>
          </p:cNvSpPr>
          <p:nvPr/>
        </p:nvSpPr>
        <p:spPr>
          <a:xfrm>
            <a:off x="1428750" y="4924425"/>
            <a:ext cx="3810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1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Čtyři místa výuky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D72003BC-5B73-4920-965A-8E6B314EF1CF}"/>
              </a:ext>
            </a:extLst>
          </p:cNvPr>
          <p:cNvSpPr>
            <a:spLocks noGrp="1"/>
          </p:cNvSpPr>
          <p:nvPr/>
        </p:nvSpPr>
        <p:spPr>
          <a:xfrm>
            <a:off x="5429250" y="4943475"/>
            <a:ext cx="56197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500" b="0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Chrást, Dýšina, Kyšice a Volduchy.</a:t>
            </a:r>
          </a:p>
        </p:txBody>
      </p:sp>
    </p:spTree>
    <p:extLst>
      <p:ext uri="{BB962C8B-B14F-4D97-AF65-F5344CB8AC3E}">
        <p14:creationId xmlns:p14="http://schemas.microsoft.com/office/powerpoint/2010/main" val="190549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aoblený obdélník 21">
            <a:extLst>
              <a:ext uri="{FF2B5EF4-FFF2-40B4-BE49-F238E27FC236}">
                <a16:creationId xmlns:a16="http://schemas.microsoft.com/office/drawing/2014/main" id="{268B0B74-C155-4E79-9219-51239F8E9602}"/>
              </a:ext>
            </a:extLst>
          </p:cNvPr>
          <p:cNvSpPr>
            <a:spLocks noGrp="1"/>
          </p:cNvSpPr>
          <p:nvPr/>
        </p:nvSpPr>
        <p:spPr>
          <a:xfrm>
            <a:off x="723900" y="457200"/>
            <a:ext cx="95250" cy="533400"/>
          </a:xfrm>
          <a:prstGeom prst="roundRect">
            <a:avLst>
              <a:gd name="adj" fmla="val 50000"/>
            </a:avLst>
          </a:prstGeom>
          <a:solidFill>
            <a:srgbClr val="F9EB1D"/>
          </a:solidFill>
          <a:ln w="0">
            <a:noFill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3A6B18D3-93E4-4FF7-80BC-4D422AB51A92}"/>
              </a:ext>
            </a:extLst>
          </p:cNvPr>
          <p:cNvSpPr>
            <a:spLocks noGrp="1"/>
          </p:cNvSpPr>
          <p:nvPr/>
        </p:nvSpPr>
        <p:spPr>
          <a:xfrm>
            <a:off x="1028700" y="419100"/>
            <a:ext cx="842962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12000"/>
              </a:lnSpc>
              <a:buNone/>
              <a:defRPr sz="3150" b="1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Co tvoří studium</a:t>
            </a:r>
          </a:p>
        </p:txBody>
      </p:sp>
      <p:pic>
        <p:nvPicPr>
          <p:cNvPr id="24" name="Obrázek 2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01300" y="230088"/>
            <a:ext cx="1066800" cy="787598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852B05DD-3889-4234-96E0-2479B9E26C41}"/>
              </a:ext>
            </a:extLst>
          </p:cNvPr>
          <p:cNvSpPr>
            <a:spLocks noGrp="1"/>
          </p:cNvSpPr>
          <p:nvPr/>
        </p:nvSpPr>
        <p:spPr>
          <a:xfrm>
            <a:off x="11163300" y="6172200"/>
            <a:ext cx="3238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975" b="0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391727C3-86C7-4AD0-AB4E-AAF1B91B4B5A}"/>
              </a:ext>
            </a:extLst>
          </p:cNvPr>
          <p:cNvSpPr>
            <a:spLocks noGrp="1"/>
          </p:cNvSpPr>
          <p:nvPr/>
        </p:nvSpPr>
        <p:spPr>
          <a:xfrm>
            <a:off x="723900" y="6638925"/>
            <a:ext cx="525780" cy="57150"/>
          </a:xfrm>
          <a:prstGeom prst="rect">
            <a:avLst/>
          </a:prstGeom>
          <a:solidFill>
            <a:srgbClr val="E20A17"/>
          </a:solidFill>
          <a:ln w="0">
            <a:noFill/>
          </a:ln>
        </p:spPr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89715C26-61F4-491F-A33B-9BEBA5D8FCFA}"/>
              </a:ext>
            </a:extLst>
          </p:cNvPr>
          <p:cNvSpPr>
            <a:spLocks noGrp="1"/>
          </p:cNvSpPr>
          <p:nvPr/>
        </p:nvSpPr>
        <p:spPr>
          <a:xfrm>
            <a:off x="1306830" y="6638925"/>
            <a:ext cx="525780" cy="57150"/>
          </a:xfrm>
          <a:prstGeom prst="rect">
            <a:avLst/>
          </a:prstGeom>
          <a:solidFill>
            <a:srgbClr val="F9EB1D"/>
          </a:solidFill>
          <a:ln w="0">
            <a:noFill/>
          </a:ln>
        </p:spPr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754F37F2-6EA1-49B7-B56C-5C7DD19B9FE9}"/>
              </a:ext>
            </a:extLst>
          </p:cNvPr>
          <p:cNvSpPr>
            <a:spLocks noGrp="1"/>
          </p:cNvSpPr>
          <p:nvPr/>
        </p:nvSpPr>
        <p:spPr>
          <a:xfrm>
            <a:off x="1889760" y="6638925"/>
            <a:ext cx="525780" cy="57150"/>
          </a:xfrm>
          <a:prstGeom prst="rect">
            <a:avLst/>
          </a:prstGeom>
          <a:solidFill>
            <a:srgbClr val="2EA636"/>
          </a:solidFill>
          <a:ln w="0">
            <a:noFill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BEF2CEDA-36DB-4ACE-8C8D-6DDE34356899}"/>
              </a:ext>
            </a:extLst>
          </p:cNvPr>
          <p:cNvSpPr>
            <a:spLocks noGrp="1"/>
          </p:cNvSpPr>
          <p:nvPr/>
        </p:nvSpPr>
        <p:spPr>
          <a:xfrm>
            <a:off x="2472690" y="6638925"/>
            <a:ext cx="525780" cy="57150"/>
          </a:xfrm>
          <a:prstGeom prst="rect">
            <a:avLst/>
          </a:prstGeom>
          <a:solidFill>
            <a:srgbClr val="0D67B0"/>
          </a:solidFill>
          <a:ln w="0">
            <a:noFill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69BBAA8B-074D-46F7-B566-2AA5735BC0E3}"/>
              </a:ext>
            </a:extLst>
          </p:cNvPr>
          <p:cNvSpPr>
            <a:spLocks noGrp="1"/>
          </p:cNvSpPr>
          <p:nvPr/>
        </p:nvSpPr>
        <p:spPr>
          <a:xfrm>
            <a:off x="3055620" y="6638925"/>
            <a:ext cx="525780" cy="57150"/>
          </a:xfrm>
          <a:prstGeom prst="rect">
            <a:avLst/>
          </a:prstGeom>
          <a:solidFill>
            <a:srgbClr val="AC1780"/>
          </a:solidFill>
          <a:ln w="0">
            <a:noFill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6AF1A9AE-9E3A-4DE8-BF67-C63B6CFCFF8F}"/>
              </a:ext>
            </a:extLst>
          </p:cNvPr>
          <p:cNvSpPr>
            <a:spLocks noGrp="1"/>
          </p:cNvSpPr>
          <p:nvPr/>
        </p:nvSpPr>
        <p:spPr>
          <a:xfrm>
            <a:off x="723900" y="1371600"/>
            <a:ext cx="93345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800" b="0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Každá část má jiný smysl. Společně vytvářejí ucelené umělecké vzdělání.</a:t>
            </a:r>
          </a:p>
        </p:txBody>
      </p:sp>
      <p:sp>
        <p:nvSpPr>
          <p:cNvPr id="11" name="Zaoblený obdélník 10">
            <a:extLst>
              <a:ext uri="{FF2B5EF4-FFF2-40B4-BE49-F238E27FC236}">
                <a16:creationId xmlns:a16="http://schemas.microsoft.com/office/drawing/2014/main" id="{79C2DB74-B436-40C3-AB2F-C01DD7E26D03}"/>
              </a:ext>
            </a:extLst>
          </p:cNvPr>
          <p:cNvSpPr>
            <a:spLocks noGrp="1"/>
          </p:cNvSpPr>
          <p:nvPr/>
        </p:nvSpPr>
        <p:spPr>
          <a:xfrm>
            <a:off x="723900" y="2152650"/>
            <a:ext cx="57150" cy="2667000"/>
          </a:xfrm>
          <a:prstGeom prst="roundRect">
            <a:avLst>
              <a:gd name="adj" fmla="val 50000"/>
            </a:avLst>
          </a:prstGeom>
          <a:solidFill>
            <a:srgbClr val="F9EB1D"/>
          </a:solidFill>
          <a:ln w="0">
            <a:noFill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D2A90629-8EFC-46C7-8992-783C09BF16F0}"/>
              </a:ext>
            </a:extLst>
          </p:cNvPr>
          <p:cNvSpPr>
            <a:spLocks noGrp="1"/>
          </p:cNvSpPr>
          <p:nvPr/>
        </p:nvSpPr>
        <p:spPr>
          <a:xfrm>
            <a:off x="1066800" y="2152650"/>
            <a:ext cx="4191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500" b="1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INDIVIDUÁLNÍ VÝUKA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74EF0DBE-A75D-42A3-8D2E-61941F5F0568}"/>
              </a:ext>
            </a:extLst>
          </p:cNvPr>
          <p:cNvSpPr>
            <a:spLocks noGrp="1"/>
          </p:cNvSpPr>
          <p:nvPr/>
        </p:nvSpPr>
        <p:spPr>
          <a:xfrm>
            <a:off x="1066800" y="2476500"/>
            <a:ext cx="41910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7828"/>
          </a:bodyPr>
          <a:lstStyle/>
          <a:p>
            <a:pPr algn="l">
              <a:lnSpc>
                <a:spcPct val="116000"/>
              </a:lnSpc>
              <a:buNone/>
              <a:defRPr sz="1725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Hra na nástroj nebo sólový zpěv. Učitel volí tempo a repertoár podle dítěte.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EDF39777-6CEF-4F26-8084-A113338AAB63}"/>
              </a:ext>
            </a:extLst>
          </p:cNvPr>
          <p:cNvSpPr>
            <a:spLocks noGrp="1"/>
          </p:cNvSpPr>
          <p:nvPr/>
        </p:nvSpPr>
        <p:spPr>
          <a:xfrm>
            <a:off x="1066800" y="3600450"/>
            <a:ext cx="4191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500" b="1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HUDEBNÍ NAUKA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25C921E0-7839-415D-A773-62C03C8844F2}"/>
              </a:ext>
            </a:extLst>
          </p:cNvPr>
          <p:cNvSpPr>
            <a:spLocks noGrp="1"/>
          </p:cNvSpPr>
          <p:nvPr/>
        </p:nvSpPr>
        <p:spPr>
          <a:xfrm>
            <a:off x="1066800" y="3924300"/>
            <a:ext cx="41910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87459"/>
          </a:bodyPr>
          <a:lstStyle/>
          <a:p>
            <a:pPr algn="l">
              <a:lnSpc>
                <a:spcPct val="116000"/>
              </a:lnSpc>
              <a:buNone/>
              <a:defRPr sz="1725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V prvních pěti ročnících doplňuje praktickou výuku. Rozvíjí sluch, rytmus i orientaci v hudbě.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84362195-9F42-4FEB-AC52-86B22EFE6F25}"/>
              </a:ext>
            </a:extLst>
          </p:cNvPr>
          <p:cNvSpPr>
            <a:spLocks noGrp="1"/>
          </p:cNvSpPr>
          <p:nvPr/>
        </p:nvSpPr>
        <p:spPr>
          <a:xfrm>
            <a:off x="5848350" y="2114550"/>
            <a:ext cx="19050" cy="2667000"/>
          </a:xfrm>
          <a:prstGeom prst="rect">
            <a:avLst/>
          </a:prstGeom>
          <a:solidFill>
            <a:srgbClr val="E9E7E1"/>
          </a:solidFill>
          <a:ln w="0">
            <a:noFill/>
          </a:ln>
        </p:spPr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7EFF4FD7-0112-4DC1-A916-8D5683607619}"/>
              </a:ext>
            </a:extLst>
          </p:cNvPr>
          <p:cNvSpPr>
            <a:spLocks noGrp="1"/>
          </p:cNvSpPr>
          <p:nvPr/>
        </p:nvSpPr>
        <p:spPr>
          <a:xfrm>
            <a:off x="6305550" y="2152650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500" b="1">
                <a:solidFill>
                  <a:srgbClr val="0D67B0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D67B0"/>
                </a:solidFill>
                <a:latin typeface="DejaVu Sans"/>
                <a:ea typeface="DejaVu Sans"/>
                <a:cs typeface="DejaVu Sans"/>
              </a:rPr>
              <a:t>SOUBOROVÁ PRAXE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0027D9A0-4F1C-4437-AE7D-8BD1B013BCCB}"/>
              </a:ext>
            </a:extLst>
          </p:cNvPr>
          <p:cNvSpPr>
            <a:spLocks noGrp="1"/>
          </p:cNvSpPr>
          <p:nvPr/>
        </p:nvSpPr>
        <p:spPr>
          <a:xfrm>
            <a:off x="6305550" y="2476500"/>
            <a:ext cx="44767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86627"/>
          </a:bodyPr>
          <a:lstStyle/>
          <a:p>
            <a:pPr algn="l">
              <a:lnSpc>
                <a:spcPct val="116000"/>
              </a:lnSpc>
              <a:buNone/>
              <a:defRPr sz="1725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Od 4. ročníku si žáci hudebního oboru volí kolektivní předmět podle nabídky školy a doporučení učitele.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5BD00415-5ED1-4303-A84D-241886B75C82}"/>
              </a:ext>
            </a:extLst>
          </p:cNvPr>
          <p:cNvSpPr>
            <a:spLocks noGrp="1"/>
          </p:cNvSpPr>
          <p:nvPr/>
        </p:nvSpPr>
        <p:spPr>
          <a:xfrm>
            <a:off x="6305550" y="3867150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500" b="1">
                <a:solidFill>
                  <a:srgbClr val="AC1780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AC1780"/>
                </a:solidFill>
                <a:latin typeface="DejaVu Sans"/>
                <a:ea typeface="DejaVu Sans"/>
                <a:cs typeface="DejaVu Sans"/>
              </a:rPr>
              <a:t>LITERÁRNĚ-DRAMATICKÝ OBOR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574E6532-1F6F-4E9D-ADAA-4B3BD3E4A078}"/>
              </a:ext>
            </a:extLst>
          </p:cNvPr>
          <p:cNvSpPr>
            <a:spLocks noGrp="1"/>
          </p:cNvSpPr>
          <p:nvPr/>
        </p:nvSpPr>
        <p:spPr>
          <a:xfrm>
            <a:off x="6305550" y="4191000"/>
            <a:ext cx="44767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3207"/>
          </a:bodyPr>
          <a:lstStyle/>
          <a:p>
            <a:pPr algn="l">
              <a:lnSpc>
                <a:spcPct val="116000"/>
              </a:lnSpc>
              <a:buNone/>
              <a:defRPr sz="1725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Výuka probíhá převážně ve skupině a směřuje ke společné tvorbě a vystoupením.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2A2AF3A3-DB02-4E44-9C20-64E5519942CC}"/>
              </a:ext>
            </a:extLst>
          </p:cNvPr>
          <p:cNvSpPr>
            <a:spLocks noGrp="1"/>
          </p:cNvSpPr>
          <p:nvPr/>
        </p:nvSpPr>
        <p:spPr>
          <a:xfrm>
            <a:off x="723900" y="5695950"/>
            <a:ext cx="85725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1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Konkrétní rozvrh domlouváte s vyučujícím.</a:t>
            </a:r>
          </a:p>
        </p:txBody>
      </p:sp>
    </p:spTree>
    <p:extLst>
      <p:ext uri="{BB962C8B-B14F-4D97-AF65-F5344CB8AC3E}">
        <p14:creationId xmlns:p14="http://schemas.microsoft.com/office/powerpoint/2010/main" val="150437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aoblený obdélník 22">
            <a:extLst>
              <a:ext uri="{FF2B5EF4-FFF2-40B4-BE49-F238E27FC236}">
                <a16:creationId xmlns:a16="http://schemas.microsoft.com/office/drawing/2014/main" id="{27E9DE95-C707-45F9-BA8A-68C69D3527CB}"/>
              </a:ext>
            </a:extLst>
          </p:cNvPr>
          <p:cNvSpPr>
            <a:spLocks noGrp="1"/>
          </p:cNvSpPr>
          <p:nvPr/>
        </p:nvSpPr>
        <p:spPr>
          <a:xfrm>
            <a:off x="723900" y="457200"/>
            <a:ext cx="95250" cy="533400"/>
          </a:xfrm>
          <a:prstGeom prst="roundRect">
            <a:avLst>
              <a:gd name="adj" fmla="val 50000"/>
            </a:avLst>
          </a:prstGeom>
          <a:solidFill>
            <a:srgbClr val="2EA636"/>
          </a:solidFill>
          <a:ln w="0">
            <a:noFill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373E5F66-B516-4D45-9A81-435016D44DF3}"/>
              </a:ext>
            </a:extLst>
          </p:cNvPr>
          <p:cNvSpPr>
            <a:spLocks noGrp="1"/>
          </p:cNvSpPr>
          <p:nvPr/>
        </p:nvSpPr>
        <p:spPr>
          <a:xfrm>
            <a:off x="1028700" y="419100"/>
            <a:ext cx="842962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12000"/>
              </a:lnSpc>
              <a:buNone/>
              <a:defRPr sz="3150" b="1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Docházka a omlouvání</a:t>
            </a:r>
          </a:p>
        </p:txBody>
      </p:sp>
      <p:pic>
        <p:nvPicPr>
          <p:cNvPr id="25" name="Obrázek 2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01300" y="230088"/>
            <a:ext cx="1066800" cy="787598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9C3ABE1A-05E5-496F-80CF-CF721AB699CE}"/>
              </a:ext>
            </a:extLst>
          </p:cNvPr>
          <p:cNvSpPr>
            <a:spLocks noGrp="1"/>
          </p:cNvSpPr>
          <p:nvPr/>
        </p:nvSpPr>
        <p:spPr>
          <a:xfrm>
            <a:off x="11163300" y="6172200"/>
            <a:ext cx="3238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975" b="0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50B82DA5-6463-4B46-AB5C-FFA0C6B8049E}"/>
              </a:ext>
            </a:extLst>
          </p:cNvPr>
          <p:cNvSpPr>
            <a:spLocks noGrp="1"/>
          </p:cNvSpPr>
          <p:nvPr/>
        </p:nvSpPr>
        <p:spPr>
          <a:xfrm>
            <a:off x="723900" y="6638925"/>
            <a:ext cx="525780" cy="57150"/>
          </a:xfrm>
          <a:prstGeom prst="rect">
            <a:avLst/>
          </a:prstGeom>
          <a:solidFill>
            <a:srgbClr val="E20A17"/>
          </a:solidFill>
          <a:ln w="0">
            <a:noFill/>
          </a:ln>
        </p:spPr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6D553D17-2B50-4AC9-8FA0-4F3DDC9F49C6}"/>
              </a:ext>
            </a:extLst>
          </p:cNvPr>
          <p:cNvSpPr>
            <a:spLocks noGrp="1"/>
          </p:cNvSpPr>
          <p:nvPr/>
        </p:nvSpPr>
        <p:spPr>
          <a:xfrm>
            <a:off x="1306830" y="6638925"/>
            <a:ext cx="525780" cy="57150"/>
          </a:xfrm>
          <a:prstGeom prst="rect">
            <a:avLst/>
          </a:prstGeom>
          <a:solidFill>
            <a:srgbClr val="F9EB1D"/>
          </a:solidFill>
          <a:ln w="0">
            <a:noFill/>
          </a:ln>
        </p:spPr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3FB2B969-9B79-4659-ACA4-9C3C677DD3C0}"/>
              </a:ext>
            </a:extLst>
          </p:cNvPr>
          <p:cNvSpPr>
            <a:spLocks noGrp="1"/>
          </p:cNvSpPr>
          <p:nvPr/>
        </p:nvSpPr>
        <p:spPr>
          <a:xfrm>
            <a:off x="1889760" y="6638925"/>
            <a:ext cx="525780" cy="57150"/>
          </a:xfrm>
          <a:prstGeom prst="rect">
            <a:avLst/>
          </a:prstGeom>
          <a:solidFill>
            <a:srgbClr val="2EA636"/>
          </a:solidFill>
          <a:ln w="0">
            <a:noFill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F5222859-A114-4E3A-A61C-96C2FECD4BBA}"/>
              </a:ext>
            </a:extLst>
          </p:cNvPr>
          <p:cNvSpPr>
            <a:spLocks noGrp="1"/>
          </p:cNvSpPr>
          <p:nvPr/>
        </p:nvSpPr>
        <p:spPr>
          <a:xfrm>
            <a:off x="2472690" y="6638925"/>
            <a:ext cx="525780" cy="57150"/>
          </a:xfrm>
          <a:prstGeom prst="rect">
            <a:avLst/>
          </a:prstGeom>
          <a:solidFill>
            <a:srgbClr val="0D67B0"/>
          </a:solidFill>
          <a:ln w="0">
            <a:noFill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C784F92F-A760-435A-B215-6EB9899C3D5C}"/>
              </a:ext>
            </a:extLst>
          </p:cNvPr>
          <p:cNvSpPr>
            <a:spLocks noGrp="1"/>
          </p:cNvSpPr>
          <p:nvPr/>
        </p:nvSpPr>
        <p:spPr>
          <a:xfrm>
            <a:off x="3055620" y="6638925"/>
            <a:ext cx="525780" cy="57150"/>
          </a:xfrm>
          <a:prstGeom prst="rect">
            <a:avLst/>
          </a:prstGeom>
          <a:solidFill>
            <a:srgbClr val="AC1780"/>
          </a:solidFill>
          <a:ln w="0">
            <a:noFill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6EF4FCF1-E740-4CCF-B809-8A50518A82B1}"/>
              </a:ext>
            </a:extLst>
          </p:cNvPr>
          <p:cNvSpPr>
            <a:spLocks noGrp="1"/>
          </p:cNvSpPr>
          <p:nvPr/>
        </p:nvSpPr>
        <p:spPr>
          <a:xfrm>
            <a:off x="723900" y="1381125"/>
            <a:ext cx="94297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9190"/>
          </a:bodyPr>
          <a:lstStyle/>
          <a:p>
            <a:pPr algn="l">
              <a:lnSpc>
                <a:spcPct val="112000"/>
              </a:lnSpc>
              <a:buNone/>
              <a:defRPr sz="1875" b="0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Pravidelná docházka dává dítěti rytmus a umožňuje učiteli na výuku navazovat.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064575B6-E246-463D-A5CC-7F8EB66E1DD9}"/>
              </a:ext>
            </a:extLst>
          </p:cNvPr>
          <p:cNvSpPr>
            <a:spLocks noGrp="1"/>
          </p:cNvSpPr>
          <p:nvPr/>
        </p:nvSpPr>
        <p:spPr>
          <a:xfrm>
            <a:off x="762000" y="2209800"/>
            <a:ext cx="10477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>
                <a:solidFill>
                  <a:srgbClr val="2EA636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2EA636"/>
                </a:solidFill>
                <a:latin typeface="DejaVu Sans"/>
                <a:ea typeface="DejaVu Sans"/>
                <a:cs typeface="DejaVu Sans"/>
              </a:rPr>
              <a:t>KDY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A9DA95AF-D547-406A-ABEE-008BCF2E31C2}"/>
              </a:ext>
            </a:extLst>
          </p:cNvPr>
          <p:cNvSpPr>
            <a:spLocks noGrp="1"/>
          </p:cNvSpPr>
          <p:nvPr/>
        </p:nvSpPr>
        <p:spPr>
          <a:xfrm>
            <a:off x="2095500" y="2190750"/>
            <a:ext cx="8524875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Omluvte dítě co nejdříve, ideálně před začátkem hodiny.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C1D4F7C8-5C69-412D-A8F2-B7B2082976F9}"/>
              </a:ext>
            </a:extLst>
          </p:cNvPr>
          <p:cNvSpPr>
            <a:spLocks noGrp="1"/>
          </p:cNvSpPr>
          <p:nvPr/>
        </p:nvSpPr>
        <p:spPr>
          <a:xfrm>
            <a:off x="2095500" y="2819400"/>
            <a:ext cx="8524875" cy="19050"/>
          </a:xfrm>
          <a:prstGeom prst="rect">
            <a:avLst/>
          </a:prstGeom>
          <a:solidFill>
            <a:srgbClr val="E9E7E1"/>
          </a:solidFill>
          <a:ln w="0">
            <a:noFill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6D4306C1-8769-422C-B84F-3B7EEF468832}"/>
              </a:ext>
            </a:extLst>
          </p:cNvPr>
          <p:cNvSpPr>
            <a:spLocks noGrp="1"/>
          </p:cNvSpPr>
          <p:nvPr/>
        </p:nvSpPr>
        <p:spPr>
          <a:xfrm>
            <a:off x="762000" y="3067050"/>
            <a:ext cx="10477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>
                <a:solidFill>
                  <a:srgbClr val="2EA636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2EA636"/>
                </a:solidFill>
                <a:latin typeface="DejaVu Sans"/>
                <a:ea typeface="DejaVu Sans"/>
                <a:cs typeface="DejaVu Sans"/>
              </a:rPr>
              <a:t>KOMU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F254EE98-0E22-4E37-93A7-35868E9FE1DF}"/>
              </a:ext>
            </a:extLst>
          </p:cNvPr>
          <p:cNvSpPr>
            <a:spLocks noGrp="1"/>
          </p:cNvSpPr>
          <p:nvPr/>
        </p:nvSpPr>
        <p:spPr>
          <a:xfrm>
            <a:off x="2095500" y="3048000"/>
            <a:ext cx="8524875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3815"/>
          </a:bodyPr>
          <a:lstStyle/>
          <a:p>
            <a:pPr algn="l">
              <a:lnSpc>
                <a:spcPct val="112000"/>
              </a:lnSpc>
              <a:buNone/>
              <a:defRPr sz="1725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Absenci hlaste přímo vyučujícímu. U kolektivní výuky také učiteli daného předmětu.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FFC48C6F-E3C0-4B68-906A-6669C89CACC6}"/>
              </a:ext>
            </a:extLst>
          </p:cNvPr>
          <p:cNvSpPr>
            <a:spLocks noGrp="1"/>
          </p:cNvSpPr>
          <p:nvPr/>
        </p:nvSpPr>
        <p:spPr>
          <a:xfrm>
            <a:off x="2095500" y="3676650"/>
            <a:ext cx="8524875" cy="19050"/>
          </a:xfrm>
          <a:prstGeom prst="rect">
            <a:avLst/>
          </a:prstGeom>
          <a:solidFill>
            <a:srgbClr val="E9E7E1"/>
          </a:solidFill>
          <a:ln w="0">
            <a:noFill/>
          </a:ln>
        </p:spPr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10D051DC-57D3-401D-B27B-F705AC68D6D2}"/>
              </a:ext>
            </a:extLst>
          </p:cNvPr>
          <p:cNvSpPr>
            <a:spLocks noGrp="1"/>
          </p:cNvSpPr>
          <p:nvPr/>
        </p:nvSpPr>
        <p:spPr>
          <a:xfrm>
            <a:off x="762000" y="3924300"/>
            <a:ext cx="10477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>
                <a:solidFill>
                  <a:srgbClr val="2EA636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2EA636"/>
                </a:solidFill>
                <a:latin typeface="DejaVu Sans"/>
                <a:ea typeface="DejaVu Sans"/>
                <a:cs typeface="DejaVu Sans"/>
              </a:rPr>
              <a:t>JAK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8FAECE76-F677-4DC8-AA6C-E7D51FD2377B}"/>
              </a:ext>
            </a:extLst>
          </p:cNvPr>
          <p:cNvSpPr>
            <a:spLocks noGrp="1"/>
          </p:cNvSpPr>
          <p:nvPr/>
        </p:nvSpPr>
        <p:spPr>
          <a:xfrm>
            <a:off x="2095500" y="3905250"/>
            <a:ext cx="8524875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Přes iZUŠ, SMS nebo WhatsApp podle dohody s konkrétním učitelem.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7C173CEB-7EF5-451A-8D48-F4CFCF9BF8A5}"/>
              </a:ext>
            </a:extLst>
          </p:cNvPr>
          <p:cNvSpPr>
            <a:spLocks noGrp="1"/>
          </p:cNvSpPr>
          <p:nvPr/>
        </p:nvSpPr>
        <p:spPr>
          <a:xfrm>
            <a:off x="2095500" y="4533900"/>
            <a:ext cx="8524875" cy="19050"/>
          </a:xfrm>
          <a:prstGeom prst="rect">
            <a:avLst/>
          </a:prstGeom>
          <a:solidFill>
            <a:srgbClr val="E9E7E1"/>
          </a:solidFill>
          <a:ln w="0">
            <a:noFill/>
          </a:ln>
        </p:spPr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CF30D335-F857-444C-9045-721211FEB608}"/>
              </a:ext>
            </a:extLst>
          </p:cNvPr>
          <p:cNvSpPr>
            <a:spLocks noGrp="1"/>
          </p:cNvSpPr>
          <p:nvPr/>
        </p:nvSpPr>
        <p:spPr>
          <a:xfrm>
            <a:off x="762000" y="4781550"/>
            <a:ext cx="10477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>
                <a:solidFill>
                  <a:srgbClr val="2EA636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2EA636"/>
                </a:solidFill>
                <a:latin typeface="DejaVu Sans"/>
                <a:ea typeface="DejaVu Sans"/>
                <a:cs typeface="DejaVu Sans"/>
              </a:rPr>
              <a:t>ZMĚNY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62CD018D-0F07-4726-8961-8617B61700D0}"/>
              </a:ext>
            </a:extLst>
          </p:cNvPr>
          <p:cNvSpPr>
            <a:spLocks noGrp="1"/>
          </p:cNvSpPr>
          <p:nvPr/>
        </p:nvSpPr>
        <p:spPr>
          <a:xfrm>
            <a:off x="2095500" y="4762500"/>
            <a:ext cx="8524875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Nový telefon, e-mail nebo jinou důležitou změnu oznamte škole bez odkladu.</a:t>
            </a:r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0DEA6E5D-03F1-4364-9A14-D18F2BDCA121}"/>
              </a:ext>
            </a:extLst>
          </p:cNvPr>
          <p:cNvSpPr>
            <a:spLocks noGrp="1"/>
          </p:cNvSpPr>
          <p:nvPr/>
        </p:nvSpPr>
        <p:spPr>
          <a:xfrm>
            <a:off x="723900" y="5772150"/>
            <a:ext cx="93345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575" b="1">
                <a:solidFill>
                  <a:srgbClr val="2EA636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2EA636"/>
                </a:solidFill>
                <a:latin typeface="DejaVu Sans"/>
                <a:ea typeface="DejaVu Sans"/>
                <a:cs typeface="DejaVu Sans"/>
              </a:rPr>
              <a:t>Při delší absenci se s učitelem domluvte na dalším postupu.</a:t>
            </a:r>
          </a:p>
        </p:txBody>
      </p:sp>
    </p:spTree>
    <p:extLst>
      <p:ext uri="{BB962C8B-B14F-4D97-AF65-F5344CB8AC3E}">
        <p14:creationId xmlns:p14="http://schemas.microsoft.com/office/powerpoint/2010/main" val="47296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aoblený obdélník 24">
            <a:extLst>
              <a:ext uri="{FF2B5EF4-FFF2-40B4-BE49-F238E27FC236}">
                <a16:creationId xmlns:a16="http://schemas.microsoft.com/office/drawing/2014/main" id="{E959AFBE-9686-479A-A345-4568F6597CE5}"/>
              </a:ext>
            </a:extLst>
          </p:cNvPr>
          <p:cNvSpPr>
            <a:spLocks noGrp="1"/>
          </p:cNvSpPr>
          <p:nvPr/>
        </p:nvSpPr>
        <p:spPr>
          <a:xfrm>
            <a:off x="723900" y="457200"/>
            <a:ext cx="95250" cy="533400"/>
          </a:xfrm>
          <a:prstGeom prst="roundRect">
            <a:avLst>
              <a:gd name="adj" fmla="val 50000"/>
            </a:avLst>
          </a:prstGeom>
          <a:solidFill>
            <a:srgbClr val="0D67B0"/>
          </a:solidFill>
          <a:ln w="0">
            <a:noFill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5CB34719-1E8E-45A7-B123-F49D923C256C}"/>
              </a:ext>
            </a:extLst>
          </p:cNvPr>
          <p:cNvSpPr>
            <a:spLocks noGrp="1"/>
          </p:cNvSpPr>
          <p:nvPr/>
        </p:nvSpPr>
        <p:spPr>
          <a:xfrm>
            <a:off x="1028700" y="419100"/>
            <a:ext cx="842962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12000"/>
              </a:lnSpc>
              <a:buNone/>
              <a:defRPr sz="3150" b="1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iZUŠ v každodenním provozu</a:t>
            </a:r>
          </a:p>
        </p:txBody>
      </p:sp>
      <p:pic>
        <p:nvPicPr>
          <p:cNvPr id="27" name="Obrázek 2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01300" y="230088"/>
            <a:ext cx="1066800" cy="787598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55DB8735-E372-4D9C-B244-2AB50B7FE72B}"/>
              </a:ext>
            </a:extLst>
          </p:cNvPr>
          <p:cNvSpPr>
            <a:spLocks noGrp="1"/>
          </p:cNvSpPr>
          <p:nvPr/>
        </p:nvSpPr>
        <p:spPr>
          <a:xfrm>
            <a:off x="11163300" y="6172200"/>
            <a:ext cx="3238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975" b="0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1F047A15-E574-48B8-997B-DA193D851E82}"/>
              </a:ext>
            </a:extLst>
          </p:cNvPr>
          <p:cNvSpPr>
            <a:spLocks noGrp="1"/>
          </p:cNvSpPr>
          <p:nvPr/>
        </p:nvSpPr>
        <p:spPr>
          <a:xfrm>
            <a:off x="723900" y="6638925"/>
            <a:ext cx="525780" cy="57150"/>
          </a:xfrm>
          <a:prstGeom prst="rect">
            <a:avLst/>
          </a:prstGeom>
          <a:solidFill>
            <a:srgbClr val="E20A17"/>
          </a:solidFill>
          <a:ln w="0">
            <a:noFill/>
          </a:ln>
        </p:spPr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0D341021-0B84-4FF3-BFE7-6D59A316945B}"/>
              </a:ext>
            </a:extLst>
          </p:cNvPr>
          <p:cNvSpPr>
            <a:spLocks noGrp="1"/>
          </p:cNvSpPr>
          <p:nvPr/>
        </p:nvSpPr>
        <p:spPr>
          <a:xfrm>
            <a:off x="1306830" y="6638925"/>
            <a:ext cx="525780" cy="57150"/>
          </a:xfrm>
          <a:prstGeom prst="rect">
            <a:avLst/>
          </a:prstGeom>
          <a:solidFill>
            <a:srgbClr val="F9EB1D"/>
          </a:solidFill>
          <a:ln w="0">
            <a:noFill/>
          </a:ln>
        </p:spPr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2F73CFA3-F9F0-4DA5-BBB2-DF49A7699E78}"/>
              </a:ext>
            </a:extLst>
          </p:cNvPr>
          <p:cNvSpPr>
            <a:spLocks noGrp="1"/>
          </p:cNvSpPr>
          <p:nvPr/>
        </p:nvSpPr>
        <p:spPr>
          <a:xfrm>
            <a:off x="1889760" y="6638925"/>
            <a:ext cx="525780" cy="57150"/>
          </a:xfrm>
          <a:prstGeom prst="rect">
            <a:avLst/>
          </a:prstGeom>
          <a:solidFill>
            <a:srgbClr val="2EA636"/>
          </a:solidFill>
          <a:ln w="0">
            <a:noFill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4ADAF3BF-2856-480F-85ED-56382FEB28FE}"/>
              </a:ext>
            </a:extLst>
          </p:cNvPr>
          <p:cNvSpPr>
            <a:spLocks noGrp="1"/>
          </p:cNvSpPr>
          <p:nvPr/>
        </p:nvSpPr>
        <p:spPr>
          <a:xfrm>
            <a:off x="2472690" y="6638925"/>
            <a:ext cx="525780" cy="57150"/>
          </a:xfrm>
          <a:prstGeom prst="rect">
            <a:avLst/>
          </a:prstGeom>
          <a:solidFill>
            <a:srgbClr val="0D67B0"/>
          </a:solidFill>
          <a:ln w="0">
            <a:noFill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150BD6CC-915D-4FB8-B141-1B8D83B6F158}"/>
              </a:ext>
            </a:extLst>
          </p:cNvPr>
          <p:cNvSpPr>
            <a:spLocks noGrp="1"/>
          </p:cNvSpPr>
          <p:nvPr/>
        </p:nvSpPr>
        <p:spPr>
          <a:xfrm>
            <a:off x="3055620" y="6638925"/>
            <a:ext cx="525780" cy="57150"/>
          </a:xfrm>
          <a:prstGeom prst="rect">
            <a:avLst/>
          </a:prstGeom>
          <a:solidFill>
            <a:srgbClr val="AC1780"/>
          </a:solidFill>
          <a:ln w="0">
            <a:noFill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56A42A66-11C0-43C8-80AB-4943CFBE6A66}"/>
              </a:ext>
            </a:extLst>
          </p:cNvPr>
          <p:cNvSpPr>
            <a:spLocks noGrp="1"/>
          </p:cNvSpPr>
          <p:nvPr/>
        </p:nvSpPr>
        <p:spPr>
          <a:xfrm>
            <a:off x="723900" y="1314450"/>
            <a:ext cx="60960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2850" b="1">
                <a:solidFill>
                  <a:srgbClr val="0D67B0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D67B0"/>
                </a:solidFill>
                <a:latin typeface="DejaVu Sans"/>
                <a:ea typeface="DejaVu Sans"/>
                <a:cs typeface="DejaVu Sans"/>
              </a:rPr>
              <a:t>www.izus.cz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872A9457-CD39-4278-92D2-49CA2CE5E0E2}"/>
              </a:ext>
            </a:extLst>
          </p:cNvPr>
          <p:cNvSpPr>
            <a:spLocks noGrp="1"/>
          </p:cNvSpPr>
          <p:nvPr/>
        </p:nvSpPr>
        <p:spPr>
          <a:xfrm>
            <a:off x="723900" y="1943100"/>
            <a:ext cx="9953625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0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Přihlašovací údaje nových žáků jsme poslali e-mailem. Ověřený rodičovský e-mail potřebujeme také pro platby a důležitá sdělení.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36B896ED-A977-4211-B9CC-A3FE6B11DCAF}"/>
              </a:ext>
            </a:extLst>
          </p:cNvPr>
          <p:cNvSpPr>
            <a:spLocks noGrp="1"/>
          </p:cNvSpPr>
          <p:nvPr/>
        </p:nvSpPr>
        <p:spPr>
          <a:xfrm>
            <a:off x="723900" y="3143250"/>
            <a:ext cx="2362200" cy="47625"/>
          </a:xfrm>
          <a:prstGeom prst="rect">
            <a:avLst/>
          </a:prstGeom>
          <a:solidFill>
            <a:srgbClr val="0D67B0"/>
          </a:solidFill>
          <a:ln w="0">
            <a:noFill/>
          </a:ln>
        </p:spPr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7DDC60A9-F15B-4C94-8ECE-A4CD712B1F50}"/>
              </a:ext>
            </a:extLst>
          </p:cNvPr>
          <p:cNvSpPr>
            <a:spLocks noGrp="1"/>
          </p:cNvSpPr>
          <p:nvPr/>
        </p:nvSpPr>
        <p:spPr>
          <a:xfrm>
            <a:off x="723900" y="3390900"/>
            <a:ext cx="23622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1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Rozvrh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8A2E791A-19E2-43A4-B561-140D4476BEE4}"/>
              </a:ext>
            </a:extLst>
          </p:cNvPr>
          <p:cNvSpPr>
            <a:spLocks noGrp="1"/>
          </p:cNvSpPr>
          <p:nvPr/>
        </p:nvSpPr>
        <p:spPr>
          <a:xfrm>
            <a:off x="723900" y="3867150"/>
            <a:ext cx="2362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5000"/>
              </a:lnSpc>
              <a:buNone/>
              <a:defRPr sz="1500" b="0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Aktuální časy individuální i kolektivní výuky.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EC488711-9AE9-43CC-B50E-A5486B2C95DD}"/>
              </a:ext>
            </a:extLst>
          </p:cNvPr>
          <p:cNvSpPr>
            <a:spLocks noGrp="1"/>
          </p:cNvSpPr>
          <p:nvPr/>
        </p:nvSpPr>
        <p:spPr>
          <a:xfrm>
            <a:off x="3448050" y="3143250"/>
            <a:ext cx="2362200" cy="47625"/>
          </a:xfrm>
          <a:prstGeom prst="rect">
            <a:avLst/>
          </a:prstGeom>
          <a:solidFill>
            <a:srgbClr val="AC1780"/>
          </a:solidFill>
          <a:ln w="0">
            <a:noFill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BC605A90-6F77-43E6-9EEC-B968E621D44C}"/>
              </a:ext>
            </a:extLst>
          </p:cNvPr>
          <p:cNvSpPr>
            <a:spLocks noGrp="1"/>
          </p:cNvSpPr>
          <p:nvPr/>
        </p:nvSpPr>
        <p:spPr>
          <a:xfrm>
            <a:off x="3448050" y="3390900"/>
            <a:ext cx="23622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1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Výuka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F2A3E9B6-77BF-4764-AC7C-C812B1131340}"/>
              </a:ext>
            </a:extLst>
          </p:cNvPr>
          <p:cNvSpPr>
            <a:spLocks noGrp="1"/>
          </p:cNvSpPr>
          <p:nvPr/>
        </p:nvSpPr>
        <p:spPr>
          <a:xfrm>
            <a:off x="3448050" y="3867150"/>
            <a:ext cx="2362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5000"/>
              </a:lnSpc>
              <a:buNone/>
              <a:defRPr sz="1500" b="0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Probraná látka, zadané skladby a domácí příprava.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71A1BFC8-359E-4F54-A7D3-13183A6FC086}"/>
              </a:ext>
            </a:extLst>
          </p:cNvPr>
          <p:cNvSpPr>
            <a:spLocks noGrp="1"/>
          </p:cNvSpPr>
          <p:nvPr/>
        </p:nvSpPr>
        <p:spPr>
          <a:xfrm>
            <a:off x="6172200" y="3143250"/>
            <a:ext cx="2362200" cy="47625"/>
          </a:xfrm>
          <a:prstGeom prst="rect">
            <a:avLst/>
          </a:prstGeom>
          <a:solidFill>
            <a:srgbClr val="E20A17"/>
          </a:solidFill>
          <a:ln w="0">
            <a:noFill/>
          </a:ln>
        </p:spPr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D44E7CB2-7CFC-4B68-80D4-9065ADE9EE6C}"/>
              </a:ext>
            </a:extLst>
          </p:cNvPr>
          <p:cNvSpPr>
            <a:spLocks noGrp="1"/>
          </p:cNvSpPr>
          <p:nvPr/>
        </p:nvSpPr>
        <p:spPr>
          <a:xfrm>
            <a:off x="6172200" y="3390900"/>
            <a:ext cx="23622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1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Docházka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A7228590-2758-4E5A-98F8-3CFFF288AD1C}"/>
              </a:ext>
            </a:extLst>
          </p:cNvPr>
          <p:cNvSpPr>
            <a:spLocks noGrp="1"/>
          </p:cNvSpPr>
          <p:nvPr/>
        </p:nvSpPr>
        <p:spPr>
          <a:xfrm>
            <a:off x="6172200" y="3867150"/>
            <a:ext cx="2362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5000"/>
              </a:lnSpc>
              <a:buNone/>
              <a:defRPr sz="1500" b="0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Přehled absence a možnost omluvení.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947A5E45-87AF-4879-97C7-E9B08CBD4864}"/>
              </a:ext>
            </a:extLst>
          </p:cNvPr>
          <p:cNvSpPr>
            <a:spLocks noGrp="1"/>
          </p:cNvSpPr>
          <p:nvPr/>
        </p:nvSpPr>
        <p:spPr>
          <a:xfrm>
            <a:off x="8896350" y="3143250"/>
            <a:ext cx="2362200" cy="47625"/>
          </a:xfrm>
          <a:prstGeom prst="rect">
            <a:avLst/>
          </a:prstGeom>
          <a:solidFill>
            <a:srgbClr val="F9EB1D"/>
          </a:solidFill>
          <a:ln w="0">
            <a:noFill/>
          </a:ln>
        </p:spPr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7FCFB5E8-C8F5-416C-8E59-226680F6A34C}"/>
              </a:ext>
            </a:extLst>
          </p:cNvPr>
          <p:cNvSpPr>
            <a:spLocks noGrp="1"/>
          </p:cNvSpPr>
          <p:nvPr/>
        </p:nvSpPr>
        <p:spPr>
          <a:xfrm>
            <a:off x="8896350" y="3390900"/>
            <a:ext cx="23622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1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Akce a platby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E4D7E9FF-0A6F-4F7F-9441-A595D52B2DC2}"/>
              </a:ext>
            </a:extLst>
          </p:cNvPr>
          <p:cNvSpPr>
            <a:spLocks noGrp="1"/>
          </p:cNvSpPr>
          <p:nvPr/>
        </p:nvSpPr>
        <p:spPr>
          <a:xfrm>
            <a:off x="8896350" y="3867150"/>
            <a:ext cx="2362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5000"/>
              </a:lnSpc>
              <a:buNone/>
              <a:defRPr sz="1500" b="0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dirty="0" err="1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Pozvánky</a:t>
            </a:r>
            <a:r>
              <a:rPr sz="1500" b="0" dirty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500" b="0" dirty="0" err="1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termíny</a:t>
            </a:r>
            <a:r>
              <a:rPr sz="1500" b="0" dirty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 a </a:t>
            </a:r>
            <a:r>
              <a:rPr sz="1500" b="0" dirty="0" err="1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předpisy</a:t>
            </a:r>
            <a:r>
              <a:rPr sz="1500" b="0" dirty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školného</a:t>
            </a:r>
            <a:r>
              <a:rPr sz="1500" b="0" dirty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či</a:t>
            </a:r>
            <a:r>
              <a:rPr sz="1500" b="0" dirty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půjčovného</a:t>
            </a:r>
            <a:r>
              <a:rPr sz="1500" b="0" dirty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78948822-25E3-4868-B023-E2E850E865CA}"/>
              </a:ext>
            </a:extLst>
          </p:cNvPr>
          <p:cNvSpPr>
            <a:spLocks noGrp="1"/>
          </p:cNvSpPr>
          <p:nvPr/>
        </p:nvSpPr>
        <p:spPr>
          <a:xfrm>
            <a:off x="723900" y="5657850"/>
            <a:ext cx="9525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iZUŠ je hlavní provozní informační kanál školy.</a:t>
            </a:r>
          </a:p>
        </p:txBody>
      </p:sp>
    </p:spTree>
    <p:extLst>
      <p:ext uri="{BB962C8B-B14F-4D97-AF65-F5344CB8AC3E}">
        <p14:creationId xmlns:p14="http://schemas.microsoft.com/office/powerpoint/2010/main" val="89998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aoblený obdélník 27">
            <a:extLst>
              <a:ext uri="{FF2B5EF4-FFF2-40B4-BE49-F238E27FC236}">
                <a16:creationId xmlns:a16="http://schemas.microsoft.com/office/drawing/2014/main" id="{D6449DE1-B5F5-4B7B-B229-5115C903A190}"/>
              </a:ext>
            </a:extLst>
          </p:cNvPr>
          <p:cNvSpPr>
            <a:spLocks noGrp="1"/>
          </p:cNvSpPr>
          <p:nvPr/>
        </p:nvSpPr>
        <p:spPr>
          <a:xfrm>
            <a:off x="723900" y="457200"/>
            <a:ext cx="95250" cy="533400"/>
          </a:xfrm>
          <a:prstGeom prst="roundRect">
            <a:avLst>
              <a:gd name="adj" fmla="val 50000"/>
            </a:avLst>
          </a:prstGeom>
          <a:solidFill>
            <a:srgbClr val="AC1780"/>
          </a:solidFill>
          <a:ln w="0">
            <a:noFill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7573BD73-304B-4268-95A6-120348507EBC}"/>
              </a:ext>
            </a:extLst>
          </p:cNvPr>
          <p:cNvSpPr>
            <a:spLocks noGrp="1"/>
          </p:cNvSpPr>
          <p:nvPr/>
        </p:nvSpPr>
        <p:spPr>
          <a:xfrm>
            <a:off x="1028700" y="419100"/>
            <a:ext cx="842962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12000"/>
              </a:lnSpc>
              <a:buNone/>
              <a:defRPr sz="3150" b="1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Školné a půjčovné</a:t>
            </a:r>
          </a:p>
        </p:txBody>
      </p:sp>
      <p:pic>
        <p:nvPicPr>
          <p:cNvPr id="30" name="Obrázek 2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01300" y="230088"/>
            <a:ext cx="1066800" cy="787598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FB073566-0901-417E-AAF0-C3C24EF891C0}"/>
              </a:ext>
            </a:extLst>
          </p:cNvPr>
          <p:cNvSpPr>
            <a:spLocks noGrp="1"/>
          </p:cNvSpPr>
          <p:nvPr/>
        </p:nvSpPr>
        <p:spPr>
          <a:xfrm>
            <a:off x="11163300" y="6172200"/>
            <a:ext cx="3238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975" b="0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A225C604-71B7-4C1F-B305-E0C733D0A695}"/>
              </a:ext>
            </a:extLst>
          </p:cNvPr>
          <p:cNvSpPr>
            <a:spLocks noGrp="1"/>
          </p:cNvSpPr>
          <p:nvPr/>
        </p:nvSpPr>
        <p:spPr>
          <a:xfrm>
            <a:off x="723900" y="6638925"/>
            <a:ext cx="525780" cy="57150"/>
          </a:xfrm>
          <a:prstGeom prst="rect">
            <a:avLst/>
          </a:prstGeom>
          <a:solidFill>
            <a:srgbClr val="E20A17"/>
          </a:solidFill>
          <a:ln w="0">
            <a:noFill/>
          </a:ln>
        </p:spPr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C4B887ED-F3E9-48E0-8972-4CDD030E1D1C}"/>
              </a:ext>
            </a:extLst>
          </p:cNvPr>
          <p:cNvSpPr>
            <a:spLocks noGrp="1"/>
          </p:cNvSpPr>
          <p:nvPr/>
        </p:nvSpPr>
        <p:spPr>
          <a:xfrm>
            <a:off x="1306830" y="6638925"/>
            <a:ext cx="525780" cy="57150"/>
          </a:xfrm>
          <a:prstGeom prst="rect">
            <a:avLst/>
          </a:prstGeom>
          <a:solidFill>
            <a:srgbClr val="F9EB1D"/>
          </a:solidFill>
          <a:ln w="0">
            <a:noFill/>
          </a:ln>
        </p:spPr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6826297B-3559-4678-8B9C-CBFC716CB4FF}"/>
              </a:ext>
            </a:extLst>
          </p:cNvPr>
          <p:cNvSpPr>
            <a:spLocks noGrp="1"/>
          </p:cNvSpPr>
          <p:nvPr/>
        </p:nvSpPr>
        <p:spPr>
          <a:xfrm>
            <a:off x="1889760" y="6638925"/>
            <a:ext cx="525780" cy="57150"/>
          </a:xfrm>
          <a:prstGeom prst="rect">
            <a:avLst/>
          </a:prstGeom>
          <a:solidFill>
            <a:srgbClr val="2EA636"/>
          </a:solidFill>
          <a:ln w="0">
            <a:noFill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AEA6864B-30F9-4C15-A6C1-B41962EB5C0B}"/>
              </a:ext>
            </a:extLst>
          </p:cNvPr>
          <p:cNvSpPr>
            <a:spLocks noGrp="1"/>
          </p:cNvSpPr>
          <p:nvPr/>
        </p:nvSpPr>
        <p:spPr>
          <a:xfrm>
            <a:off x="2472690" y="6638925"/>
            <a:ext cx="525780" cy="57150"/>
          </a:xfrm>
          <a:prstGeom prst="rect">
            <a:avLst/>
          </a:prstGeom>
          <a:solidFill>
            <a:srgbClr val="0D67B0"/>
          </a:solidFill>
          <a:ln w="0">
            <a:noFill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1C825F86-712A-4304-8EDD-0155F0B5F79F}"/>
              </a:ext>
            </a:extLst>
          </p:cNvPr>
          <p:cNvSpPr>
            <a:spLocks noGrp="1"/>
          </p:cNvSpPr>
          <p:nvPr/>
        </p:nvSpPr>
        <p:spPr>
          <a:xfrm>
            <a:off x="3055620" y="6638925"/>
            <a:ext cx="525780" cy="57150"/>
          </a:xfrm>
          <a:prstGeom prst="rect">
            <a:avLst/>
          </a:prstGeom>
          <a:solidFill>
            <a:srgbClr val="AC1780"/>
          </a:solidFill>
          <a:ln w="0">
            <a:noFill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A1BC8087-F2B3-4FE8-A9BA-0682FF7A437C}"/>
              </a:ext>
            </a:extLst>
          </p:cNvPr>
          <p:cNvSpPr>
            <a:spLocks noGrp="1"/>
          </p:cNvSpPr>
          <p:nvPr/>
        </p:nvSpPr>
        <p:spPr>
          <a:xfrm>
            <a:off x="723900" y="1381125"/>
            <a:ext cx="95250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875" b="0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Školné hradíte pololetně podle předpisu zaslaného přes iZUŠ.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D9012E04-C45A-4132-BEB5-4452379717C0}"/>
              </a:ext>
            </a:extLst>
          </p:cNvPr>
          <p:cNvSpPr>
            <a:spLocks noGrp="1"/>
          </p:cNvSpPr>
          <p:nvPr/>
        </p:nvSpPr>
        <p:spPr>
          <a:xfrm>
            <a:off x="723900" y="2238375"/>
            <a:ext cx="23336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500" b="1">
                <a:solidFill>
                  <a:srgbClr val="AC1780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AC1780"/>
                </a:solidFill>
                <a:latin typeface="DejaVu Sans"/>
                <a:ea typeface="DejaVu Sans"/>
                <a:cs typeface="DejaVu Sans"/>
              </a:rPr>
              <a:t>1. pololetí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947AEF90-E8C5-4D54-8644-9252CCB338FF}"/>
              </a:ext>
            </a:extLst>
          </p:cNvPr>
          <p:cNvSpPr>
            <a:spLocks noGrp="1"/>
          </p:cNvSpPr>
          <p:nvPr/>
        </p:nvSpPr>
        <p:spPr>
          <a:xfrm>
            <a:off x="723900" y="2686050"/>
            <a:ext cx="4000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2250" b="1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předpis do 15. 9. 2026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0880CF3A-79F0-42DF-85F6-43605914DE40}"/>
              </a:ext>
            </a:extLst>
          </p:cNvPr>
          <p:cNvSpPr>
            <a:spLocks noGrp="1"/>
          </p:cNvSpPr>
          <p:nvPr/>
        </p:nvSpPr>
        <p:spPr>
          <a:xfrm>
            <a:off x="723900" y="3200400"/>
            <a:ext cx="41910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875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splatnost do 30. 9. 2026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7FD7C5C9-209F-4E25-B215-B9FD723DC357}"/>
              </a:ext>
            </a:extLst>
          </p:cNvPr>
          <p:cNvSpPr>
            <a:spLocks noGrp="1"/>
          </p:cNvSpPr>
          <p:nvPr/>
        </p:nvSpPr>
        <p:spPr>
          <a:xfrm>
            <a:off x="5314950" y="2152650"/>
            <a:ext cx="19050" cy="2762250"/>
          </a:xfrm>
          <a:prstGeom prst="rect">
            <a:avLst/>
          </a:prstGeom>
          <a:solidFill>
            <a:srgbClr val="E9E7E1"/>
          </a:solidFill>
          <a:ln w="0">
            <a:noFill/>
          </a:ln>
        </p:spPr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106AEB61-57F7-4E41-B192-6603D2E7D80A}"/>
              </a:ext>
            </a:extLst>
          </p:cNvPr>
          <p:cNvSpPr>
            <a:spLocks noGrp="1"/>
          </p:cNvSpPr>
          <p:nvPr/>
        </p:nvSpPr>
        <p:spPr>
          <a:xfrm>
            <a:off x="5829300" y="2190750"/>
            <a:ext cx="45720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500" b="1">
                <a:solidFill>
                  <a:srgbClr val="AC1780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AC1780"/>
                </a:solidFill>
                <a:latin typeface="DejaVu Sans"/>
                <a:ea typeface="DejaVu Sans"/>
                <a:cs typeface="DejaVu Sans"/>
              </a:rPr>
              <a:t>Aktuální měsíční sazby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25CB83DC-8A52-41E4-B179-B61142697B36}"/>
              </a:ext>
            </a:extLst>
          </p:cNvPr>
          <p:cNvSpPr>
            <a:spLocks noGrp="1"/>
          </p:cNvSpPr>
          <p:nvPr/>
        </p:nvSpPr>
        <p:spPr>
          <a:xfrm>
            <a:off x="5829300" y="2743200"/>
            <a:ext cx="4000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425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Přípravné studium bez nástroje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932CAA9B-04CD-436E-849F-385F2E3B7E36}"/>
              </a:ext>
            </a:extLst>
          </p:cNvPr>
          <p:cNvSpPr>
            <a:spLocks noGrp="1"/>
          </p:cNvSpPr>
          <p:nvPr/>
        </p:nvSpPr>
        <p:spPr>
          <a:xfrm>
            <a:off x="10001250" y="2743200"/>
            <a:ext cx="1095375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500" b="1">
                <a:solidFill>
                  <a:srgbClr val="AC1780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AC1780"/>
                </a:solidFill>
                <a:latin typeface="DejaVu Sans"/>
                <a:ea typeface="DejaVu Sans"/>
                <a:cs typeface="DejaVu Sans"/>
              </a:rPr>
              <a:t>140 Kč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BF03397F-63D6-4697-B929-B80C0E877D69}"/>
              </a:ext>
            </a:extLst>
          </p:cNvPr>
          <p:cNvSpPr>
            <a:spLocks noGrp="1"/>
          </p:cNvSpPr>
          <p:nvPr/>
        </p:nvSpPr>
        <p:spPr>
          <a:xfrm>
            <a:off x="5829300" y="3143250"/>
            <a:ext cx="5267325" cy="19050"/>
          </a:xfrm>
          <a:prstGeom prst="rect">
            <a:avLst/>
          </a:prstGeom>
          <a:solidFill>
            <a:srgbClr val="E9E7E1"/>
          </a:solidFill>
          <a:ln w="0">
            <a:noFill/>
          </a:ln>
        </p:spPr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926585E7-6DBB-46BC-9A10-B09363CEFDC4}"/>
              </a:ext>
            </a:extLst>
          </p:cNvPr>
          <p:cNvSpPr>
            <a:spLocks noGrp="1"/>
          </p:cNvSpPr>
          <p:nvPr/>
        </p:nvSpPr>
        <p:spPr>
          <a:xfrm>
            <a:off x="5829300" y="3324225"/>
            <a:ext cx="4000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425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Přípravné studium s nástrojem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EDCD1D21-3EC0-4D14-A131-F3F7C749FFA0}"/>
              </a:ext>
            </a:extLst>
          </p:cNvPr>
          <p:cNvSpPr>
            <a:spLocks noGrp="1"/>
          </p:cNvSpPr>
          <p:nvPr/>
        </p:nvSpPr>
        <p:spPr>
          <a:xfrm>
            <a:off x="10001250" y="3324225"/>
            <a:ext cx="1095375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500" b="1">
                <a:solidFill>
                  <a:srgbClr val="AC1780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AC1780"/>
                </a:solidFill>
                <a:latin typeface="DejaVu Sans"/>
                <a:ea typeface="DejaVu Sans"/>
                <a:cs typeface="DejaVu Sans"/>
              </a:rPr>
              <a:t>200 Kč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9DB06B73-908D-4E4B-BAAD-047A44AA038A}"/>
              </a:ext>
            </a:extLst>
          </p:cNvPr>
          <p:cNvSpPr>
            <a:spLocks noGrp="1"/>
          </p:cNvSpPr>
          <p:nvPr/>
        </p:nvSpPr>
        <p:spPr>
          <a:xfrm>
            <a:off x="5829300" y="3724275"/>
            <a:ext cx="5267325" cy="19050"/>
          </a:xfrm>
          <a:prstGeom prst="rect">
            <a:avLst/>
          </a:prstGeom>
          <a:solidFill>
            <a:srgbClr val="E9E7E1"/>
          </a:solidFill>
          <a:ln w="0">
            <a:noFill/>
          </a:ln>
        </p:spPr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849FD328-DF46-4232-A985-8823153727E0}"/>
              </a:ext>
            </a:extLst>
          </p:cNvPr>
          <p:cNvSpPr>
            <a:spLocks noGrp="1"/>
          </p:cNvSpPr>
          <p:nvPr/>
        </p:nvSpPr>
        <p:spPr>
          <a:xfrm>
            <a:off x="5829300" y="3905250"/>
            <a:ext cx="4000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425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Základní studium skupinové / LDO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B3324AE2-7F59-4478-B824-A28FC47A18B8}"/>
              </a:ext>
            </a:extLst>
          </p:cNvPr>
          <p:cNvSpPr>
            <a:spLocks noGrp="1"/>
          </p:cNvSpPr>
          <p:nvPr/>
        </p:nvSpPr>
        <p:spPr>
          <a:xfrm>
            <a:off x="10001250" y="3905250"/>
            <a:ext cx="1095375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500" b="1">
                <a:solidFill>
                  <a:srgbClr val="AC1780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AC1780"/>
                </a:solidFill>
                <a:latin typeface="DejaVu Sans"/>
                <a:ea typeface="DejaVu Sans"/>
                <a:cs typeface="DejaVu Sans"/>
              </a:rPr>
              <a:t>160 Kč</a:t>
            </a:r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98934E39-236E-4CFF-A631-C6E04F0E8F8D}"/>
              </a:ext>
            </a:extLst>
          </p:cNvPr>
          <p:cNvSpPr>
            <a:spLocks noGrp="1"/>
          </p:cNvSpPr>
          <p:nvPr/>
        </p:nvSpPr>
        <p:spPr>
          <a:xfrm>
            <a:off x="5829300" y="4305300"/>
            <a:ext cx="5267325" cy="19050"/>
          </a:xfrm>
          <a:prstGeom prst="rect">
            <a:avLst/>
          </a:prstGeom>
          <a:solidFill>
            <a:srgbClr val="E9E7E1"/>
          </a:solidFill>
          <a:ln w="0">
            <a:noFill/>
          </a:ln>
        </p:spPr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36F54EF3-B893-412A-A15F-DA9CD2687864}"/>
              </a:ext>
            </a:extLst>
          </p:cNvPr>
          <p:cNvSpPr>
            <a:spLocks noGrp="1"/>
          </p:cNvSpPr>
          <p:nvPr/>
        </p:nvSpPr>
        <p:spPr>
          <a:xfrm>
            <a:off x="5829300" y="4486275"/>
            <a:ext cx="4000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425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Základní studium samostatné</a:t>
            </a: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EE10CC64-45D8-456D-87EB-1BD8F542BDD1}"/>
              </a:ext>
            </a:extLst>
          </p:cNvPr>
          <p:cNvSpPr>
            <a:spLocks noGrp="1"/>
          </p:cNvSpPr>
          <p:nvPr/>
        </p:nvSpPr>
        <p:spPr>
          <a:xfrm>
            <a:off x="10001250" y="4486275"/>
            <a:ext cx="1095375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500" b="1">
                <a:solidFill>
                  <a:srgbClr val="AC1780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AC1780"/>
                </a:solidFill>
                <a:latin typeface="DejaVu Sans"/>
                <a:ea typeface="DejaVu Sans"/>
                <a:cs typeface="DejaVu Sans"/>
              </a:rPr>
              <a:t>240 Kč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F767E737-CA8C-42F0-B07F-B4B96686439B}"/>
              </a:ext>
            </a:extLst>
          </p:cNvPr>
          <p:cNvSpPr>
            <a:spLocks noGrp="1"/>
          </p:cNvSpPr>
          <p:nvPr/>
        </p:nvSpPr>
        <p:spPr>
          <a:xfrm>
            <a:off x="723900" y="5391150"/>
            <a:ext cx="100012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lnSpc>
                <a:spcPct val="112000"/>
              </a:lnSpc>
              <a:buNone/>
              <a:defRPr sz="1575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Půjčovné</a:t>
            </a:r>
            <a:r>
              <a:rPr sz="1575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75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za</a:t>
            </a:r>
            <a:r>
              <a:rPr sz="1575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75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školní</a:t>
            </a:r>
            <a:r>
              <a:rPr sz="1575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75" b="0" dirty="0" err="1" smtClean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nástroj</a:t>
            </a:r>
            <a:r>
              <a:rPr lang="cs-CZ" sz="1575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cs-CZ" sz="1575" dirty="0" smtClean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/400 Kč za pololetí/ posíláme v balíčku plateb společně se školným. </a:t>
            </a:r>
          </a:p>
          <a:p>
            <a:pPr algn="l">
              <a:lnSpc>
                <a:spcPct val="112000"/>
              </a:lnSpc>
              <a:buNone/>
              <a:defRPr sz="1575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dirty="0" err="1" smtClean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Při</a:t>
            </a:r>
            <a:r>
              <a:rPr sz="1575" b="0" dirty="0" smtClean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75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platbě</a:t>
            </a:r>
            <a:r>
              <a:rPr sz="1575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75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vždy</a:t>
            </a:r>
            <a:r>
              <a:rPr sz="1575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75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použijte</a:t>
            </a:r>
            <a:r>
              <a:rPr sz="1575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75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přesné</a:t>
            </a:r>
            <a:r>
              <a:rPr sz="1575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75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údaje</a:t>
            </a:r>
            <a:r>
              <a:rPr sz="1575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z </a:t>
            </a:r>
            <a:r>
              <a:rPr sz="1575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iZUŠ</a:t>
            </a:r>
            <a:r>
              <a:rPr sz="1575" b="0" dirty="0" smtClean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.</a:t>
            </a:r>
            <a:endParaRPr lang="cs-CZ" sz="1575" b="0" dirty="0" smtClean="0">
              <a:solidFill>
                <a:srgbClr val="1D1E1C"/>
              </a:solidFill>
              <a:latin typeface="DejaVu Sans"/>
              <a:ea typeface="DejaVu Sans"/>
              <a:cs typeface="DejaVu Sans"/>
            </a:endParaRPr>
          </a:p>
          <a:p>
            <a:pPr algn="l">
              <a:lnSpc>
                <a:spcPct val="112000"/>
              </a:lnSpc>
              <a:buNone/>
              <a:defRPr sz="1575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lang="cs-CZ" sz="1575" dirty="0" smtClean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V případě sourozenců zasíláme balíček plateb s jedním specifickým symbolem. Před zaplacením prosím platbu zkontrolujte. </a:t>
            </a:r>
            <a:r>
              <a:rPr lang="cs-CZ" sz="1575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</a:t>
            </a:r>
            <a:endParaRPr sz="1575" b="0" dirty="0">
              <a:solidFill>
                <a:srgbClr val="1D1E1C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08200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aoblený obdélník 22">
            <a:extLst>
              <a:ext uri="{FF2B5EF4-FFF2-40B4-BE49-F238E27FC236}">
                <a16:creationId xmlns:a16="http://schemas.microsoft.com/office/drawing/2014/main" id="{66C12B0B-F17F-4757-8ED0-C0FFCDDD7896}"/>
              </a:ext>
            </a:extLst>
          </p:cNvPr>
          <p:cNvSpPr>
            <a:spLocks noGrp="1"/>
          </p:cNvSpPr>
          <p:nvPr/>
        </p:nvSpPr>
        <p:spPr>
          <a:xfrm>
            <a:off x="723900" y="457200"/>
            <a:ext cx="95250" cy="533400"/>
          </a:xfrm>
          <a:prstGeom prst="roundRect">
            <a:avLst>
              <a:gd name="adj" fmla="val 50000"/>
            </a:avLst>
          </a:prstGeom>
          <a:solidFill>
            <a:srgbClr val="E20A17"/>
          </a:solidFill>
          <a:ln w="0">
            <a:noFill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9316C978-4B27-4783-9B19-82ED5F267485}"/>
              </a:ext>
            </a:extLst>
          </p:cNvPr>
          <p:cNvSpPr>
            <a:spLocks noGrp="1"/>
          </p:cNvSpPr>
          <p:nvPr/>
        </p:nvSpPr>
        <p:spPr>
          <a:xfrm>
            <a:off x="1028700" y="419100"/>
            <a:ext cx="842962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12000"/>
              </a:lnSpc>
              <a:buNone/>
              <a:defRPr sz="3150" b="1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 dirty="0" err="1" smtClean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Koncerty</a:t>
            </a:r>
            <a:r>
              <a:rPr lang="cs-CZ" sz="3150" b="1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cs-CZ" sz="3150" b="1" dirty="0" smtClean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a další akce</a:t>
            </a:r>
            <a:endParaRPr sz="3150" b="1" dirty="0">
              <a:solidFill>
                <a:srgbClr val="1D1E1C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25" name="Obrázek 2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01300" y="230088"/>
            <a:ext cx="1066800" cy="787598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B237F086-C8DD-476E-ABE3-011ACEAE5AE6}"/>
              </a:ext>
            </a:extLst>
          </p:cNvPr>
          <p:cNvSpPr>
            <a:spLocks noGrp="1"/>
          </p:cNvSpPr>
          <p:nvPr/>
        </p:nvSpPr>
        <p:spPr>
          <a:xfrm>
            <a:off x="11163300" y="6172200"/>
            <a:ext cx="3238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975" b="0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3D447DEF-B199-48D9-AF1F-4FB786D1E586}"/>
              </a:ext>
            </a:extLst>
          </p:cNvPr>
          <p:cNvSpPr>
            <a:spLocks noGrp="1"/>
          </p:cNvSpPr>
          <p:nvPr/>
        </p:nvSpPr>
        <p:spPr>
          <a:xfrm>
            <a:off x="723900" y="6638925"/>
            <a:ext cx="525780" cy="57150"/>
          </a:xfrm>
          <a:prstGeom prst="rect">
            <a:avLst/>
          </a:prstGeom>
          <a:solidFill>
            <a:srgbClr val="E20A17"/>
          </a:solidFill>
          <a:ln w="0">
            <a:noFill/>
          </a:ln>
        </p:spPr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1A3FF160-E34F-4DB0-B525-274AC763E3D1}"/>
              </a:ext>
            </a:extLst>
          </p:cNvPr>
          <p:cNvSpPr>
            <a:spLocks noGrp="1"/>
          </p:cNvSpPr>
          <p:nvPr/>
        </p:nvSpPr>
        <p:spPr>
          <a:xfrm>
            <a:off x="1306830" y="6638925"/>
            <a:ext cx="525780" cy="57150"/>
          </a:xfrm>
          <a:prstGeom prst="rect">
            <a:avLst/>
          </a:prstGeom>
          <a:solidFill>
            <a:srgbClr val="F9EB1D"/>
          </a:solidFill>
          <a:ln w="0">
            <a:noFill/>
          </a:ln>
        </p:spPr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BE0FAF81-C24D-4FCE-8866-642E89374FB6}"/>
              </a:ext>
            </a:extLst>
          </p:cNvPr>
          <p:cNvSpPr>
            <a:spLocks noGrp="1"/>
          </p:cNvSpPr>
          <p:nvPr/>
        </p:nvSpPr>
        <p:spPr>
          <a:xfrm>
            <a:off x="1889760" y="6638925"/>
            <a:ext cx="525780" cy="57150"/>
          </a:xfrm>
          <a:prstGeom prst="rect">
            <a:avLst/>
          </a:prstGeom>
          <a:solidFill>
            <a:srgbClr val="2EA636"/>
          </a:solidFill>
          <a:ln w="0">
            <a:noFill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7A1A0353-ED83-47FC-99B1-CDD4C73BBF16}"/>
              </a:ext>
            </a:extLst>
          </p:cNvPr>
          <p:cNvSpPr>
            <a:spLocks noGrp="1"/>
          </p:cNvSpPr>
          <p:nvPr/>
        </p:nvSpPr>
        <p:spPr>
          <a:xfrm>
            <a:off x="2472690" y="6638925"/>
            <a:ext cx="525780" cy="57150"/>
          </a:xfrm>
          <a:prstGeom prst="rect">
            <a:avLst/>
          </a:prstGeom>
          <a:solidFill>
            <a:srgbClr val="0D67B0"/>
          </a:solidFill>
          <a:ln w="0">
            <a:noFill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D50B1DEA-3CCC-4436-B3B1-1E6EA5D98767}"/>
              </a:ext>
            </a:extLst>
          </p:cNvPr>
          <p:cNvSpPr>
            <a:spLocks noGrp="1"/>
          </p:cNvSpPr>
          <p:nvPr/>
        </p:nvSpPr>
        <p:spPr>
          <a:xfrm>
            <a:off x="3055620" y="6638925"/>
            <a:ext cx="525780" cy="57150"/>
          </a:xfrm>
          <a:prstGeom prst="rect">
            <a:avLst/>
          </a:prstGeom>
          <a:solidFill>
            <a:srgbClr val="AC1780"/>
          </a:solidFill>
          <a:ln w="0">
            <a:noFill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7900847A-738C-4E24-9F79-42CD12C1CD13}"/>
              </a:ext>
            </a:extLst>
          </p:cNvPr>
          <p:cNvSpPr>
            <a:spLocks noGrp="1"/>
          </p:cNvSpPr>
          <p:nvPr/>
        </p:nvSpPr>
        <p:spPr>
          <a:xfrm>
            <a:off x="723900" y="1362075"/>
            <a:ext cx="97155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4250"/>
          </a:bodyPr>
          <a:lstStyle/>
          <a:p>
            <a:pPr algn="l">
              <a:lnSpc>
                <a:spcPct val="112000"/>
              </a:lnSpc>
              <a:buNone/>
              <a:defRPr sz="1875" b="0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 err="1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Veřejné</a:t>
            </a:r>
            <a:r>
              <a:rPr sz="1875" b="0" dirty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vystupování</a:t>
            </a:r>
            <a:r>
              <a:rPr sz="1875" b="0" dirty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 a </a:t>
            </a:r>
            <a:r>
              <a:rPr sz="1875" b="0" dirty="0" err="1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společná</a:t>
            </a:r>
            <a:r>
              <a:rPr sz="1875" b="0" dirty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hra</a:t>
            </a:r>
            <a:r>
              <a:rPr sz="1875" b="0" dirty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patří</a:t>
            </a:r>
            <a:r>
              <a:rPr sz="1875" b="0" dirty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 k </a:t>
            </a:r>
            <a:r>
              <a:rPr sz="1875" b="0" dirty="0" err="1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tomu</a:t>
            </a:r>
            <a:r>
              <a:rPr sz="1875" b="0" dirty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dirty="0" err="1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nejdůležitějšímu</a:t>
            </a:r>
            <a:r>
              <a:rPr sz="1875" b="0" dirty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, co </a:t>
            </a:r>
            <a:r>
              <a:rPr sz="1875" b="0" dirty="0" err="1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děti</a:t>
            </a:r>
            <a:r>
              <a:rPr sz="1875" b="0" dirty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 v ZUŠ </a:t>
            </a:r>
            <a:r>
              <a:rPr sz="1875" b="0" dirty="0" err="1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zažijí</a:t>
            </a:r>
            <a:r>
              <a:rPr sz="1875" b="0" dirty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D9D42C9F-2480-4C0E-92DE-57A3CA474612}"/>
              </a:ext>
            </a:extLst>
          </p:cNvPr>
          <p:cNvSpPr>
            <a:spLocks noGrp="1"/>
          </p:cNvSpPr>
          <p:nvPr/>
        </p:nvSpPr>
        <p:spPr>
          <a:xfrm>
            <a:off x="723900" y="2305050"/>
            <a:ext cx="4857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500" b="1">
                <a:solidFill>
                  <a:srgbClr val="E20A17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E20A17"/>
                </a:solidFill>
                <a:latin typeface="DejaVu Sans"/>
                <a:ea typeface="DejaVu Sans"/>
                <a:cs typeface="DejaVu Sans"/>
              </a:rPr>
              <a:t>BĚHEM ROKU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F299FC0B-6D18-46DF-ADEA-990A3F5BA6C0}"/>
              </a:ext>
            </a:extLst>
          </p:cNvPr>
          <p:cNvSpPr>
            <a:spLocks noGrp="1"/>
          </p:cNvSpPr>
          <p:nvPr/>
        </p:nvSpPr>
        <p:spPr>
          <a:xfrm>
            <a:off x="723900" y="2628900"/>
            <a:ext cx="48577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1650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400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Žáci</a:t>
            </a:r>
            <a:r>
              <a:rPr sz="1400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00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vystupují</a:t>
            </a:r>
            <a:r>
              <a:rPr sz="1400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00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na</a:t>
            </a:r>
            <a:r>
              <a:rPr sz="1400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00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třídních</a:t>
            </a:r>
            <a:r>
              <a:rPr sz="1400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00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i</a:t>
            </a:r>
            <a:r>
              <a:rPr sz="1400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00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školních</a:t>
            </a:r>
            <a:r>
              <a:rPr sz="1400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00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koncertech</a:t>
            </a:r>
            <a:r>
              <a:rPr sz="1400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. </a:t>
            </a:r>
            <a:r>
              <a:rPr sz="1400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Podle</a:t>
            </a:r>
            <a:r>
              <a:rPr sz="1400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00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oboru</a:t>
            </a:r>
            <a:r>
              <a:rPr sz="1400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se </a:t>
            </a:r>
            <a:r>
              <a:rPr sz="1400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zapojují</a:t>
            </a:r>
            <a:r>
              <a:rPr sz="1400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do </a:t>
            </a:r>
            <a:r>
              <a:rPr sz="1400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komorní</a:t>
            </a:r>
            <a:r>
              <a:rPr sz="1400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00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hry</a:t>
            </a:r>
            <a:r>
              <a:rPr sz="1400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400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souborů</a:t>
            </a:r>
            <a:r>
              <a:rPr sz="1400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400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orchestru</a:t>
            </a:r>
            <a:r>
              <a:rPr sz="1400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00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nebo</a:t>
            </a:r>
            <a:r>
              <a:rPr sz="1400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00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sboru</a:t>
            </a:r>
            <a:r>
              <a:rPr sz="1400" b="0" dirty="0" smtClean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.</a:t>
            </a:r>
            <a:r>
              <a:rPr lang="cs-CZ" sz="1400" b="0" dirty="0" smtClean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Spolupracujeme s obcemi na akcích jako vítání občánků, rozsvěcení vánočních stromů atd. </a:t>
            </a:r>
            <a:endParaRPr sz="1400" b="0" dirty="0">
              <a:solidFill>
                <a:srgbClr val="1D1E1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FFC45C14-6F0F-44D5-A6E4-BBB16A25765C}"/>
              </a:ext>
            </a:extLst>
          </p:cNvPr>
          <p:cNvSpPr>
            <a:spLocks noGrp="1"/>
          </p:cNvSpPr>
          <p:nvPr/>
        </p:nvSpPr>
        <p:spPr>
          <a:xfrm>
            <a:off x="723900" y="4038600"/>
            <a:ext cx="4857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500" b="1">
                <a:solidFill>
                  <a:srgbClr val="AC1780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dirty="0">
                <a:solidFill>
                  <a:srgbClr val="AC1780"/>
                </a:solidFill>
                <a:latin typeface="DejaVu Sans"/>
                <a:ea typeface="DejaVu Sans"/>
                <a:cs typeface="DejaVu Sans"/>
              </a:rPr>
              <a:t>SOUTĚŽE A PROJEKTY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35A07ADA-1CE2-4CBD-B80E-26212A8E806A}"/>
              </a:ext>
            </a:extLst>
          </p:cNvPr>
          <p:cNvSpPr>
            <a:spLocks noGrp="1"/>
          </p:cNvSpPr>
          <p:nvPr/>
        </p:nvSpPr>
        <p:spPr>
          <a:xfrm>
            <a:off x="723900" y="4362450"/>
            <a:ext cx="48577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25000" lnSpcReduction="20000"/>
          </a:bodyPr>
          <a:lstStyle/>
          <a:p>
            <a:pPr algn="l">
              <a:lnSpc>
                <a:spcPct val="116000"/>
              </a:lnSpc>
              <a:buNone/>
              <a:defRPr sz="1650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6400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Účast</a:t>
            </a:r>
            <a:r>
              <a:rPr sz="6400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6400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vychází</a:t>
            </a:r>
            <a:r>
              <a:rPr sz="6400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z </a:t>
            </a:r>
            <a:r>
              <a:rPr sz="6400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připravenosti</a:t>
            </a:r>
            <a:r>
              <a:rPr sz="6400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6400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dítěte</a:t>
            </a:r>
            <a:r>
              <a:rPr sz="6400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a z </a:t>
            </a:r>
            <a:r>
              <a:rPr sz="6400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domluvy</a:t>
            </a:r>
            <a:r>
              <a:rPr sz="6400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6400" b="0" dirty="0" smtClean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s </a:t>
            </a:r>
            <a:r>
              <a:rPr sz="6400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učitelem</a:t>
            </a:r>
            <a:r>
              <a:rPr sz="6400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. </a:t>
            </a:r>
            <a:r>
              <a:rPr sz="6400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Společné</a:t>
            </a:r>
            <a:r>
              <a:rPr sz="6400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6400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projekty</a:t>
            </a:r>
            <a:r>
              <a:rPr sz="6400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6400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propojují</a:t>
            </a:r>
            <a:r>
              <a:rPr sz="6400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6400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žáky</a:t>
            </a:r>
            <a:r>
              <a:rPr sz="6400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6400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napříč</a:t>
            </a:r>
            <a:r>
              <a:rPr sz="6400" b="0" dirty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6400" b="0" dirty="0" err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školou</a:t>
            </a:r>
            <a:r>
              <a:rPr sz="6400" b="0" dirty="0" smtClean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.</a:t>
            </a:r>
            <a:endParaRPr lang="cs-CZ" sz="6400" b="0" dirty="0" smtClean="0">
              <a:solidFill>
                <a:srgbClr val="1D1E1C"/>
              </a:solidFill>
              <a:latin typeface="DejaVu Sans"/>
              <a:ea typeface="DejaVu Sans"/>
              <a:cs typeface="DejaVu Sans"/>
            </a:endParaRPr>
          </a:p>
          <a:p>
            <a:pPr algn="l">
              <a:lnSpc>
                <a:spcPct val="116000"/>
              </a:lnSpc>
              <a:buNone/>
              <a:defRPr sz="1650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lang="cs-CZ" sz="6400" dirty="0" smtClean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Pořádáme společné akce a spolupracujeme s dalšími ZUŠ Plzeňského kraje, jezdíme na generálky do divadla a na Plzeňskou filharmonii. </a:t>
            </a:r>
          </a:p>
          <a:p>
            <a:pPr algn="l">
              <a:lnSpc>
                <a:spcPct val="116000"/>
              </a:lnSpc>
              <a:buNone/>
              <a:defRPr sz="1650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endParaRPr sz="1650" b="0" dirty="0">
              <a:solidFill>
                <a:srgbClr val="1D1E1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5" name="Zaoblený obdélník 14">
            <a:extLst>
              <a:ext uri="{FF2B5EF4-FFF2-40B4-BE49-F238E27FC236}">
                <a16:creationId xmlns:a16="http://schemas.microsoft.com/office/drawing/2014/main" id="{5C80FEC6-3438-406C-A2D2-B0991FAC81A0}"/>
              </a:ext>
            </a:extLst>
          </p:cNvPr>
          <p:cNvSpPr>
            <a:spLocks noGrp="1"/>
          </p:cNvSpPr>
          <p:nvPr/>
        </p:nvSpPr>
        <p:spPr>
          <a:xfrm>
            <a:off x="6172200" y="2114550"/>
            <a:ext cx="57150" cy="3200400"/>
          </a:xfrm>
          <a:prstGeom prst="roundRect">
            <a:avLst>
              <a:gd name="adj" fmla="val 50000"/>
            </a:avLst>
          </a:prstGeom>
          <a:solidFill>
            <a:srgbClr val="E20A17"/>
          </a:solidFill>
          <a:ln w="0">
            <a:noFill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6E8310C8-9C09-4662-9792-CAC8A2C538CD}"/>
              </a:ext>
            </a:extLst>
          </p:cNvPr>
          <p:cNvSpPr>
            <a:spLocks noGrp="1"/>
          </p:cNvSpPr>
          <p:nvPr/>
        </p:nvSpPr>
        <p:spPr>
          <a:xfrm>
            <a:off x="6572250" y="2171700"/>
            <a:ext cx="4095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875" b="1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lang="cs-CZ" sz="1875" b="1" dirty="0" smtClean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Spolupráce s absolventy</a:t>
            </a:r>
            <a:endParaRPr sz="1875" b="1" dirty="0">
              <a:solidFill>
                <a:srgbClr val="1D1E1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1776C350-366D-4BEC-9FA2-034BD18D2ED8}"/>
              </a:ext>
            </a:extLst>
          </p:cNvPr>
          <p:cNvSpPr>
            <a:spLocks noGrp="1"/>
          </p:cNvSpPr>
          <p:nvPr/>
        </p:nvSpPr>
        <p:spPr>
          <a:xfrm>
            <a:off x="6572250" y="2857500"/>
            <a:ext cx="2476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500" b="1">
                <a:solidFill>
                  <a:srgbClr val="2EA636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dirty="0" err="1">
                <a:solidFill>
                  <a:srgbClr val="2EA636"/>
                </a:solidFill>
                <a:latin typeface="DejaVu Sans"/>
                <a:ea typeface="DejaVu Sans"/>
                <a:cs typeface="DejaVu Sans"/>
              </a:rPr>
              <a:t>Malá</a:t>
            </a:r>
            <a:r>
              <a:rPr sz="1500" b="1" dirty="0">
                <a:solidFill>
                  <a:srgbClr val="2EA636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1" dirty="0" err="1">
                <a:solidFill>
                  <a:srgbClr val="2EA636"/>
                </a:solidFill>
                <a:latin typeface="DejaVu Sans"/>
                <a:ea typeface="DejaVu Sans"/>
                <a:cs typeface="DejaVu Sans"/>
              </a:rPr>
              <a:t>muzika</a:t>
            </a:r>
            <a:endParaRPr sz="1500" b="1" dirty="0">
              <a:solidFill>
                <a:srgbClr val="2EA636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0E15BB2C-B7A8-491F-BF52-66E8F6A792A9}"/>
              </a:ext>
            </a:extLst>
          </p:cNvPr>
          <p:cNvSpPr>
            <a:spLocks noGrp="1"/>
          </p:cNvSpPr>
          <p:nvPr/>
        </p:nvSpPr>
        <p:spPr>
          <a:xfrm>
            <a:off x="6572250" y="3219450"/>
            <a:ext cx="4095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70000" lnSpcReduction="20000"/>
          </a:bodyPr>
          <a:lstStyle/>
          <a:p>
            <a:pPr algn="l">
              <a:lnSpc>
                <a:spcPct val="112000"/>
              </a:lnSpc>
              <a:buNone/>
              <a:defRPr sz="1650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lang="cs-CZ" sz="1650" dirty="0" smtClean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Malou muziku vede Vojta Kouba – Lidová muzika z Chrástu</a:t>
            </a:r>
            <a:endParaRPr sz="1650" b="0" dirty="0">
              <a:solidFill>
                <a:srgbClr val="1D1E1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6E215468-04F1-4162-8A04-FF4348DED734}"/>
              </a:ext>
            </a:extLst>
          </p:cNvPr>
          <p:cNvSpPr>
            <a:spLocks noGrp="1"/>
          </p:cNvSpPr>
          <p:nvPr/>
        </p:nvSpPr>
        <p:spPr>
          <a:xfrm>
            <a:off x="6572250" y="3771900"/>
            <a:ext cx="3714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500" b="1">
                <a:solidFill>
                  <a:srgbClr val="0D67B0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dirty="0" smtClean="0">
                <a:solidFill>
                  <a:srgbClr val="0D67B0"/>
                </a:solidFill>
                <a:latin typeface="DejaVu Sans"/>
                <a:ea typeface="DejaVu Sans"/>
                <a:cs typeface="DejaVu Sans"/>
              </a:rPr>
              <a:t>S</a:t>
            </a:r>
            <a:r>
              <a:rPr lang="cs-CZ" sz="1500" b="1" dirty="0" err="1" smtClean="0">
                <a:solidFill>
                  <a:srgbClr val="0D67B0"/>
                </a:solidFill>
                <a:latin typeface="DejaVu Sans"/>
                <a:ea typeface="DejaVu Sans"/>
                <a:cs typeface="DejaVu Sans"/>
              </a:rPr>
              <a:t>oubor</a:t>
            </a:r>
            <a:r>
              <a:rPr lang="cs-CZ" sz="1500" b="1" dirty="0" smtClean="0">
                <a:solidFill>
                  <a:srgbClr val="0D67B0"/>
                </a:solidFill>
                <a:latin typeface="DejaVu Sans"/>
                <a:ea typeface="DejaVu Sans"/>
                <a:cs typeface="DejaVu Sans"/>
              </a:rPr>
              <a:t> Karkulka</a:t>
            </a:r>
            <a:endParaRPr sz="1500" b="1" dirty="0">
              <a:solidFill>
                <a:srgbClr val="0D67B0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B745E387-A33E-4C86-A58F-8B8A50080882}"/>
              </a:ext>
            </a:extLst>
          </p:cNvPr>
          <p:cNvSpPr>
            <a:spLocks noGrp="1"/>
          </p:cNvSpPr>
          <p:nvPr/>
        </p:nvSpPr>
        <p:spPr>
          <a:xfrm>
            <a:off x="6572250" y="4133850"/>
            <a:ext cx="4286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lnSpcReduction="10000"/>
          </a:bodyPr>
          <a:lstStyle/>
          <a:p>
            <a:pPr algn="l">
              <a:lnSpc>
                <a:spcPct val="112000"/>
              </a:lnSpc>
              <a:buNone/>
              <a:defRPr sz="1575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lang="cs-CZ" sz="1575" dirty="0" smtClean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J. </a:t>
            </a:r>
            <a:r>
              <a:rPr lang="cs-CZ" sz="1575" dirty="0" err="1" smtClean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Holátová</a:t>
            </a:r>
            <a:r>
              <a:rPr lang="cs-CZ" sz="1575" dirty="0" smtClean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 a J. Rous – aktuálně muzikál Rebelové</a:t>
            </a:r>
            <a:endParaRPr sz="1575" b="0" dirty="0">
              <a:solidFill>
                <a:srgbClr val="1D1E1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F13377FD-0883-4601-8568-B6FB97FE29C0}"/>
              </a:ext>
            </a:extLst>
          </p:cNvPr>
          <p:cNvSpPr>
            <a:spLocks noGrp="1"/>
          </p:cNvSpPr>
          <p:nvPr/>
        </p:nvSpPr>
        <p:spPr>
          <a:xfrm>
            <a:off x="6572250" y="4857750"/>
            <a:ext cx="2476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500" b="1">
                <a:solidFill>
                  <a:srgbClr val="AC1780"/>
                </a:solidFill>
                <a:latin typeface="DejaVu Sans"/>
                <a:ea typeface="DejaVu Sans"/>
                <a:cs typeface="DejaVu Sans"/>
              </a:defRPr>
            </a:pPr>
            <a:r>
              <a:rPr lang="cs-CZ" sz="1500" b="1" dirty="0" smtClean="0">
                <a:solidFill>
                  <a:srgbClr val="AC1780"/>
                </a:solidFill>
                <a:latin typeface="DejaVu Sans"/>
                <a:ea typeface="DejaVu Sans"/>
                <a:cs typeface="DejaVu Sans"/>
              </a:rPr>
              <a:t>Pěvecké třída I. </a:t>
            </a:r>
            <a:r>
              <a:rPr lang="cs-CZ" sz="1500" b="1" dirty="0" err="1" smtClean="0">
                <a:solidFill>
                  <a:srgbClr val="AC1780"/>
                </a:solidFill>
                <a:latin typeface="DejaVu Sans"/>
                <a:ea typeface="DejaVu Sans"/>
                <a:cs typeface="DejaVu Sans"/>
              </a:rPr>
              <a:t>Výrutové</a:t>
            </a:r>
            <a:r>
              <a:rPr lang="cs-CZ" sz="1500" b="1" dirty="0" smtClean="0">
                <a:solidFill>
                  <a:srgbClr val="AC1780"/>
                </a:solidFill>
                <a:latin typeface="DejaVu Sans"/>
                <a:ea typeface="DejaVu Sans"/>
                <a:cs typeface="DejaVu Sans"/>
              </a:rPr>
              <a:t> </a:t>
            </a:r>
          </a:p>
          <a:p>
            <a:pPr algn="l">
              <a:lnSpc>
                <a:spcPct val="112000"/>
              </a:lnSpc>
              <a:buNone/>
              <a:defRPr sz="1500" b="1">
                <a:solidFill>
                  <a:srgbClr val="AC1780"/>
                </a:solidFill>
                <a:latin typeface="DejaVu Sans"/>
                <a:ea typeface="DejaVu Sans"/>
                <a:cs typeface="DejaVu Sans"/>
              </a:defRPr>
            </a:pPr>
            <a:endParaRPr lang="cs-CZ" sz="1500" b="1" dirty="0">
              <a:solidFill>
                <a:srgbClr val="AC1780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11752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aoblený obdélník 25">
            <a:extLst>
              <a:ext uri="{FF2B5EF4-FFF2-40B4-BE49-F238E27FC236}">
                <a16:creationId xmlns:a16="http://schemas.microsoft.com/office/drawing/2014/main" id="{48FB062C-0979-4128-97FB-9E43E670289E}"/>
              </a:ext>
            </a:extLst>
          </p:cNvPr>
          <p:cNvSpPr>
            <a:spLocks noGrp="1"/>
          </p:cNvSpPr>
          <p:nvPr/>
        </p:nvSpPr>
        <p:spPr>
          <a:xfrm>
            <a:off x="723900" y="457200"/>
            <a:ext cx="95250" cy="533400"/>
          </a:xfrm>
          <a:prstGeom prst="roundRect">
            <a:avLst>
              <a:gd name="adj" fmla="val 50000"/>
            </a:avLst>
          </a:prstGeom>
          <a:solidFill>
            <a:srgbClr val="2EA636"/>
          </a:solidFill>
          <a:ln w="0">
            <a:noFill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DEC70DE4-B211-4DD7-A103-26E309CBB2D3}"/>
              </a:ext>
            </a:extLst>
          </p:cNvPr>
          <p:cNvSpPr>
            <a:spLocks noGrp="1"/>
          </p:cNvSpPr>
          <p:nvPr/>
        </p:nvSpPr>
        <p:spPr>
          <a:xfrm>
            <a:off x="1028700" y="419100"/>
            <a:ext cx="842962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12000"/>
              </a:lnSpc>
              <a:buNone/>
              <a:defRPr sz="3150" b="1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Jak může rodič dítě podpořit</a:t>
            </a:r>
          </a:p>
        </p:txBody>
      </p:sp>
      <p:pic>
        <p:nvPicPr>
          <p:cNvPr id="28" name="Obrázek 2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01300" y="230088"/>
            <a:ext cx="1066800" cy="787598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9523D457-C159-4C02-A46D-72F21F942A33}"/>
              </a:ext>
            </a:extLst>
          </p:cNvPr>
          <p:cNvSpPr>
            <a:spLocks noGrp="1"/>
          </p:cNvSpPr>
          <p:nvPr/>
        </p:nvSpPr>
        <p:spPr>
          <a:xfrm>
            <a:off x="11163300" y="6172200"/>
            <a:ext cx="3238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975" b="0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88B9C3B5-EB89-488A-BD5D-CAB531A078E1}"/>
              </a:ext>
            </a:extLst>
          </p:cNvPr>
          <p:cNvSpPr>
            <a:spLocks noGrp="1"/>
          </p:cNvSpPr>
          <p:nvPr/>
        </p:nvSpPr>
        <p:spPr>
          <a:xfrm>
            <a:off x="723900" y="6638925"/>
            <a:ext cx="525780" cy="57150"/>
          </a:xfrm>
          <a:prstGeom prst="rect">
            <a:avLst/>
          </a:prstGeom>
          <a:solidFill>
            <a:srgbClr val="E20A17"/>
          </a:solidFill>
          <a:ln w="0">
            <a:noFill/>
          </a:ln>
        </p:spPr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6E655DE8-0CB9-48DD-835C-2E5E9D977915}"/>
              </a:ext>
            </a:extLst>
          </p:cNvPr>
          <p:cNvSpPr>
            <a:spLocks noGrp="1"/>
          </p:cNvSpPr>
          <p:nvPr/>
        </p:nvSpPr>
        <p:spPr>
          <a:xfrm>
            <a:off x="1306830" y="6638925"/>
            <a:ext cx="525780" cy="57150"/>
          </a:xfrm>
          <a:prstGeom prst="rect">
            <a:avLst/>
          </a:prstGeom>
          <a:solidFill>
            <a:srgbClr val="F9EB1D"/>
          </a:solidFill>
          <a:ln w="0">
            <a:noFill/>
          </a:ln>
        </p:spPr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FC53D43D-5C7F-4750-8502-020746AE3153}"/>
              </a:ext>
            </a:extLst>
          </p:cNvPr>
          <p:cNvSpPr>
            <a:spLocks noGrp="1"/>
          </p:cNvSpPr>
          <p:nvPr/>
        </p:nvSpPr>
        <p:spPr>
          <a:xfrm>
            <a:off x="1889760" y="6638925"/>
            <a:ext cx="525780" cy="57150"/>
          </a:xfrm>
          <a:prstGeom prst="rect">
            <a:avLst/>
          </a:prstGeom>
          <a:solidFill>
            <a:srgbClr val="2EA636"/>
          </a:solidFill>
          <a:ln w="0">
            <a:noFill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9DBEA793-F993-48D6-AE07-5A62648BEF74}"/>
              </a:ext>
            </a:extLst>
          </p:cNvPr>
          <p:cNvSpPr>
            <a:spLocks noGrp="1"/>
          </p:cNvSpPr>
          <p:nvPr/>
        </p:nvSpPr>
        <p:spPr>
          <a:xfrm>
            <a:off x="2472690" y="6638925"/>
            <a:ext cx="525780" cy="57150"/>
          </a:xfrm>
          <a:prstGeom prst="rect">
            <a:avLst/>
          </a:prstGeom>
          <a:solidFill>
            <a:srgbClr val="0D67B0"/>
          </a:solidFill>
          <a:ln w="0">
            <a:noFill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97308275-D289-42BF-B452-64CCF25F5A66}"/>
              </a:ext>
            </a:extLst>
          </p:cNvPr>
          <p:cNvSpPr>
            <a:spLocks noGrp="1"/>
          </p:cNvSpPr>
          <p:nvPr/>
        </p:nvSpPr>
        <p:spPr>
          <a:xfrm>
            <a:off x="3055620" y="6638925"/>
            <a:ext cx="525780" cy="57150"/>
          </a:xfrm>
          <a:prstGeom prst="rect">
            <a:avLst/>
          </a:prstGeom>
          <a:solidFill>
            <a:srgbClr val="AC1780"/>
          </a:solidFill>
          <a:ln w="0">
            <a:noFill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482E847E-920E-4EB9-A483-19300CB66D6F}"/>
              </a:ext>
            </a:extLst>
          </p:cNvPr>
          <p:cNvSpPr>
            <a:spLocks noGrp="1"/>
          </p:cNvSpPr>
          <p:nvPr/>
        </p:nvSpPr>
        <p:spPr>
          <a:xfrm>
            <a:off x="723900" y="1381125"/>
            <a:ext cx="95250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950" b="0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Nejvíc pomáhá pravidelnost, zájem a včasná komunikace s učitelem.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59CC6AA2-2725-4828-8272-E42F6C59A49D}"/>
              </a:ext>
            </a:extLst>
          </p:cNvPr>
          <p:cNvSpPr>
            <a:spLocks noGrp="1"/>
          </p:cNvSpPr>
          <p:nvPr/>
        </p:nvSpPr>
        <p:spPr>
          <a:xfrm>
            <a:off x="781050" y="217170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12000"/>
              </a:lnSpc>
              <a:buNone/>
              <a:defRPr sz="2100" b="1">
                <a:solidFill>
                  <a:srgbClr val="2EA63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EA636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9B3233D2-D109-49CC-A207-4E328BD264EE}"/>
              </a:ext>
            </a:extLst>
          </p:cNvPr>
          <p:cNvSpPr>
            <a:spLocks noGrp="1"/>
          </p:cNvSpPr>
          <p:nvPr/>
        </p:nvSpPr>
        <p:spPr>
          <a:xfrm>
            <a:off x="1562100" y="2190750"/>
            <a:ext cx="3048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1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Pravidelný čas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63AC5C80-6B75-45A4-A2F0-14ECD54488FF}"/>
              </a:ext>
            </a:extLst>
          </p:cNvPr>
          <p:cNvSpPr>
            <a:spLocks noGrp="1"/>
          </p:cNvSpPr>
          <p:nvPr/>
        </p:nvSpPr>
        <p:spPr>
          <a:xfrm>
            <a:off x="4857750" y="2190750"/>
            <a:ext cx="59055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575" b="0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Najděte v týdnu krátký, opakující se prostor na domácí přípravu.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F278EDAE-CEF4-4385-9D69-ED942D48BED2}"/>
              </a:ext>
            </a:extLst>
          </p:cNvPr>
          <p:cNvSpPr>
            <a:spLocks noGrp="1"/>
          </p:cNvSpPr>
          <p:nvPr/>
        </p:nvSpPr>
        <p:spPr>
          <a:xfrm>
            <a:off x="1562100" y="2828925"/>
            <a:ext cx="9201150" cy="19050"/>
          </a:xfrm>
          <a:prstGeom prst="rect">
            <a:avLst/>
          </a:prstGeom>
          <a:solidFill>
            <a:srgbClr val="E9E7E1"/>
          </a:solidFill>
          <a:ln w="0">
            <a:noFill/>
          </a:ln>
        </p:spPr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0703E3B5-50C2-44F0-9E63-31B1AAD3E394}"/>
              </a:ext>
            </a:extLst>
          </p:cNvPr>
          <p:cNvSpPr>
            <a:spLocks noGrp="1"/>
          </p:cNvSpPr>
          <p:nvPr/>
        </p:nvSpPr>
        <p:spPr>
          <a:xfrm>
            <a:off x="781050" y="3057525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12000"/>
              </a:lnSpc>
              <a:buNone/>
              <a:defRPr sz="2100" b="1">
                <a:solidFill>
                  <a:srgbClr val="0D67B0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D67B0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DD528B4A-BD1C-40DE-804E-E9C220658618}"/>
              </a:ext>
            </a:extLst>
          </p:cNvPr>
          <p:cNvSpPr>
            <a:spLocks noGrp="1"/>
          </p:cNvSpPr>
          <p:nvPr/>
        </p:nvSpPr>
        <p:spPr>
          <a:xfrm>
            <a:off x="1562100" y="3076575"/>
            <a:ext cx="3048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1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Zájem o zadání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4C9D078C-D2F7-446E-8837-288F2AFC9858}"/>
              </a:ext>
            </a:extLst>
          </p:cNvPr>
          <p:cNvSpPr>
            <a:spLocks noGrp="1"/>
          </p:cNvSpPr>
          <p:nvPr/>
        </p:nvSpPr>
        <p:spPr>
          <a:xfrm>
            <a:off x="4857750" y="3076575"/>
            <a:ext cx="59055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575" b="0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Podívejte se občas do iZUŠ a nechte dítě ukázat, na čem pracuje.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AD73F119-E63E-4A77-B898-E4B1B0E9D208}"/>
              </a:ext>
            </a:extLst>
          </p:cNvPr>
          <p:cNvSpPr>
            <a:spLocks noGrp="1"/>
          </p:cNvSpPr>
          <p:nvPr/>
        </p:nvSpPr>
        <p:spPr>
          <a:xfrm>
            <a:off x="1562100" y="3714750"/>
            <a:ext cx="9201150" cy="19050"/>
          </a:xfrm>
          <a:prstGeom prst="rect">
            <a:avLst/>
          </a:prstGeom>
          <a:solidFill>
            <a:srgbClr val="E9E7E1"/>
          </a:solidFill>
          <a:ln w="0">
            <a:noFill/>
          </a:ln>
        </p:spPr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6D3D70C2-7613-4507-9455-12A4FDE9921E}"/>
              </a:ext>
            </a:extLst>
          </p:cNvPr>
          <p:cNvSpPr>
            <a:spLocks noGrp="1"/>
          </p:cNvSpPr>
          <p:nvPr/>
        </p:nvSpPr>
        <p:spPr>
          <a:xfrm>
            <a:off x="781050" y="39433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12000"/>
              </a:lnSpc>
              <a:buNone/>
              <a:defRPr sz="2100" b="1">
                <a:solidFill>
                  <a:srgbClr val="AC1780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AC1780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A8AA809D-346F-4940-92F6-28481CF5DC22}"/>
              </a:ext>
            </a:extLst>
          </p:cNvPr>
          <p:cNvSpPr>
            <a:spLocks noGrp="1"/>
          </p:cNvSpPr>
          <p:nvPr/>
        </p:nvSpPr>
        <p:spPr>
          <a:xfrm>
            <a:off x="1562100" y="3962400"/>
            <a:ext cx="3048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1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Včasná domluva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3CAE5166-20A2-4169-ACE4-53B7759B3FBF}"/>
              </a:ext>
            </a:extLst>
          </p:cNvPr>
          <p:cNvSpPr>
            <a:spLocks noGrp="1"/>
          </p:cNvSpPr>
          <p:nvPr/>
        </p:nvSpPr>
        <p:spPr>
          <a:xfrm>
            <a:off x="4857750" y="3962400"/>
            <a:ext cx="59055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575" b="0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Když nefunguje cvičení, motivace nebo rozvrh, ozvěte se učiteli dřív, než se problém zvětší.</a:t>
            </a:r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3515FFBD-FD49-4D36-8FD6-861EF2CBFACE}"/>
              </a:ext>
            </a:extLst>
          </p:cNvPr>
          <p:cNvSpPr>
            <a:spLocks noGrp="1"/>
          </p:cNvSpPr>
          <p:nvPr/>
        </p:nvSpPr>
        <p:spPr>
          <a:xfrm>
            <a:off x="1562100" y="4600575"/>
            <a:ext cx="9201150" cy="19050"/>
          </a:xfrm>
          <a:prstGeom prst="rect">
            <a:avLst/>
          </a:prstGeom>
          <a:solidFill>
            <a:srgbClr val="E9E7E1"/>
          </a:solidFill>
          <a:ln w="0">
            <a:noFill/>
          </a:ln>
        </p:spPr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7312805D-325C-40C6-A87D-9CD9B8009593}"/>
              </a:ext>
            </a:extLst>
          </p:cNvPr>
          <p:cNvSpPr>
            <a:spLocks noGrp="1"/>
          </p:cNvSpPr>
          <p:nvPr/>
        </p:nvSpPr>
        <p:spPr>
          <a:xfrm>
            <a:off x="781050" y="4829175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12000"/>
              </a:lnSpc>
              <a:buNone/>
              <a:defRPr sz="2100" b="1">
                <a:solidFill>
                  <a:srgbClr val="E20A1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20A17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140E0AD8-DB81-49FE-89DC-E45E11C12341}"/>
              </a:ext>
            </a:extLst>
          </p:cNvPr>
          <p:cNvSpPr>
            <a:spLocks noGrp="1"/>
          </p:cNvSpPr>
          <p:nvPr/>
        </p:nvSpPr>
        <p:spPr>
          <a:xfrm>
            <a:off x="1562100" y="4848225"/>
            <a:ext cx="3048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1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Podpora na vystoupení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98E91644-115A-41F1-9D0D-03ECD056A542}"/>
              </a:ext>
            </a:extLst>
          </p:cNvPr>
          <p:cNvSpPr>
            <a:spLocks noGrp="1"/>
          </p:cNvSpPr>
          <p:nvPr/>
        </p:nvSpPr>
        <p:spPr>
          <a:xfrm>
            <a:off x="4857750" y="4848225"/>
            <a:ext cx="59055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575" b="0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Přijďte dítě povzbudit. Každé veřejné vystoupení je zkušenost, ne porovnávání s ostatními.</a:t>
            </a:r>
          </a:p>
        </p:txBody>
      </p:sp>
    </p:spTree>
    <p:extLst>
      <p:ext uri="{BB962C8B-B14F-4D97-AF65-F5344CB8AC3E}">
        <p14:creationId xmlns:p14="http://schemas.microsoft.com/office/powerpoint/2010/main" val="193894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aoblený obdélník 27">
            <a:extLst>
              <a:ext uri="{FF2B5EF4-FFF2-40B4-BE49-F238E27FC236}">
                <a16:creationId xmlns:a16="http://schemas.microsoft.com/office/drawing/2014/main" id="{46946C51-FCE4-4215-861B-6337C57B002C}"/>
              </a:ext>
            </a:extLst>
          </p:cNvPr>
          <p:cNvSpPr>
            <a:spLocks noGrp="1"/>
          </p:cNvSpPr>
          <p:nvPr/>
        </p:nvSpPr>
        <p:spPr>
          <a:xfrm>
            <a:off x="723900" y="457200"/>
            <a:ext cx="95250" cy="533400"/>
          </a:xfrm>
          <a:prstGeom prst="roundRect">
            <a:avLst>
              <a:gd name="adj" fmla="val 50000"/>
            </a:avLst>
          </a:prstGeom>
          <a:solidFill>
            <a:srgbClr val="0D67B0"/>
          </a:solidFill>
          <a:ln w="0">
            <a:noFill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27D840C2-F2C8-4FD4-BE2C-DA9139E9C2D7}"/>
              </a:ext>
            </a:extLst>
          </p:cNvPr>
          <p:cNvSpPr>
            <a:spLocks noGrp="1"/>
          </p:cNvSpPr>
          <p:nvPr/>
        </p:nvSpPr>
        <p:spPr>
          <a:xfrm>
            <a:off x="1028700" y="419100"/>
            <a:ext cx="842962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12000"/>
              </a:lnSpc>
              <a:buNone/>
              <a:defRPr sz="3150" b="1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Kde hledat informace</a:t>
            </a:r>
          </a:p>
        </p:txBody>
      </p:sp>
      <p:pic>
        <p:nvPicPr>
          <p:cNvPr id="30" name="Obrázek 2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01300" y="230088"/>
            <a:ext cx="1066800" cy="787598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2B3E5AF7-8370-4CBD-966A-40355E96ED6A}"/>
              </a:ext>
            </a:extLst>
          </p:cNvPr>
          <p:cNvSpPr>
            <a:spLocks noGrp="1"/>
          </p:cNvSpPr>
          <p:nvPr/>
        </p:nvSpPr>
        <p:spPr>
          <a:xfrm>
            <a:off x="11163300" y="6172200"/>
            <a:ext cx="3238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975" b="0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AC0DF21F-C0B5-4731-87D9-6921EEC5EE9B}"/>
              </a:ext>
            </a:extLst>
          </p:cNvPr>
          <p:cNvSpPr>
            <a:spLocks noGrp="1"/>
          </p:cNvSpPr>
          <p:nvPr/>
        </p:nvSpPr>
        <p:spPr>
          <a:xfrm>
            <a:off x="723900" y="6638925"/>
            <a:ext cx="525780" cy="57150"/>
          </a:xfrm>
          <a:prstGeom prst="rect">
            <a:avLst/>
          </a:prstGeom>
          <a:solidFill>
            <a:srgbClr val="E20A17"/>
          </a:solidFill>
          <a:ln w="0">
            <a:noFill/>
          </a:ln>
        </p:spPr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805FD4E0-70BF-4A63-905C-189D72D57E3C}"/>
              </a:ext>
            </a:extLst>
          </p:cNvPr>
          <p:cNvSpPr>
            <a:spLocks noGrp="1"/>
          </p:cNvSpPr>
          <p:nvPr/>
        </p:nvSpPr>
        <p:spPr>
          <a:xfrm>
            <a:off x="1306830" y="6638925"/>
            <a:ext cx="525780" cy="57150"/>
          </a:xfrm>
          <a:prstGeom prst="rect">
            <a:avLst/>
          </a:prstGeom>
          <a:solidFill>
            <a:srgbClr val="F9EB1D"/>
          </a:solidFill>
          <a:ln w="0">
            <a:noFill/>
          </a:ln>
        </p:spPr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38BF1AFD-454C-4AE1-8400-F22CB6DB92E0}"/>
              </a:ext>
            </a:extLst>
          </p:cNvPr>
          <p:cNvSpPr>
            <a:spLocks noGrp="1"/>
          </p:cNvSpPr>
          <p:nvPr/>
        </p:nvSpPr>
        <p:spPr>
          <a:xfrm>
            <a:off x="1889760" y="6638925"/>
            <a:ext cx="525780" cy="57150"/>
          </a:xfrm>
          <a:prstGeom prst="rect">
            <a:avLst/>
          </a:prstGeom>
          <a:solidFill>
            <a:srgbClr val="2EA636"/>
          </a:solidFill>
          <a:ln w="0">
            <a:noFill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A7B15C46-B75B-4F35-8981-838754A809CE}"/>
              </a:ext>
            </a:extLst>
          </p:cNvPr>
          <p:cNvSpPr>
            <a:spLocks noGrp="1"/>
          </p:cNvSpPr>
          <p:nvPr/>
        </p:nvSpPr>
        <p:spPr>
          <a:xfrm>
            <a:off x="2472690" y="6638925"/>
            <a:ext cx="525780" cy="57150"/>
          </a:xfrm>
          <a:prstGeom prst="rect">
            <a:avLst/>
          </a:prstGeom>
          <a:solidFill>
            <a:srgbClr val="0D67B0"/>
          </a:solidFill>
          <a:ln w="0">
            <a:noFill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FF2F791B-F55C-4D39-AB24-ABB9563CC6FD}"/>
              </a:ext>
            </a:extLst>
          </p:cNvPr>
          <p:cNvSpPr>
            <a:spLocks noGrp="1"/>
          </p:cNvSpPr>
          <p:nvPr/>
        </p:nvSpPr>
        <p:spPr>
          <a:xfrm>
            <a:off x="3055620" y="6638925"/>
            <a:ext cx="525780" cy="57150"/>
          </a:xfrm>
          <a:prstGeom prst="rect">
            <a:avLst/>
          </a:prstGeom>
          <a:solidFill>
            <a:srgbClr val="AC1780"/>
          </a:solidFill>
          <a:ln w="0">
            <a:noFill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F0DBE938-FFD9-4FA3-B53F-EA0851CA21E3}"/>
              </a:ext>
            </a:extLst>
          </p:cNvPr>
          <p:cNvSpPr>
            <a:spLocks noGrp="1"/>
          </p:cNvSpPr>
          <p:nvPr/>
        </p:nvSpPr>
        <p:spPr>
          <a:xfrm>
            <a:off x="723900" y="1381125"/>
            <a:ext cx="87630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875" b="0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Každý kanál slouží k něčemu jinému.</a:t>
            </a:r>
          </a:p>
        </p:txBody>
      </p:sp>
      <p:sp>
        <p:nvSpPr>
          <p:cNvPr id="11" name="Zaoblený obdélník 10">
            <a:extLst>
              <a:ext uri="{FF2B5EF4-FFF2-40B4-BE49-F238E27FC236}">
                <a16:creationId xmlns:a16="http://schemas.microsoft.com/office/drawing/2014/main" id="{3660EEA3-93CB-4EBB-A7EE-EC399CF53F50}"/>
              </a:ext>
            </a:extLst>
          </p:cNvPr>
          <p:cNvSpPr>
            <a:spLocks noGrp="1"/>
          </p:cNvSpPr>
          <p:nvPr/>
        </p:nvSpPr>
        <p:spPr>
          <a:xfrm>
            <a:off x="723900" y="2209800"/>
            <a:ext cx="66675" cy="781050"/>
          </a:xfrm>
          <a:prstGeom prst="roundRect">
            <a:avLst>
              <a:gd name="adj" fmla="val 42857"/>
            </a:avLst>
          </a:prstGeom>
          <a:solidFill>
            <a:srgbClr val="0D67B0"/>
          </a:solidFill>
          <a:ln w="0">
            <a:noFill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FD67A482-C73E-40F4-982C-1ED501759BFD}"/>
              </a:ext>
            </a:extLst>
          </p:cNvPr>
          <p:cNvSpPr>
            <a:spLocks noGrp="1"/>
          </p:cNvSpPr>
          <p:nvPr/>
        </p:nvSpPr>
        <p:spPr>
          <a:xfrm>
            <a:off x="1066800" y="2190750"/>
            <a:ext cx="2047875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800" b="1">
                <a:solidFill>
                  <a:srgbClr val="0D67B0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0D67B0"/>
                </a:solidFill>
                <a:latin typeface="DejaVu Sans"/>
                <a:ea typeface="DejaVu Sans"/>
                <a:cs typeface="DejaVu Sans"/>
              </a:rPr>
              <a:t>iZUŠ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3D0AD463-FF5C-4DE9-AB5E-2C923704EE44}"/>
              </a:ext>
            </a:extLst>
          </p:cNvPr>
          <p:cNvSpPr>
            <a:spLocks noGrp="1"/>
          </p:cNvSpPr>
          <p:nvPr/>
        </p:nvSpPr>
        <p:spPr>
          <a:xfrm>
            <a:off x="3333750" y="2190750"/>
            <a:ext cx="49530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Výuka, rozvrh, docházka, akce a platby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B5D49593-6A79-4D05-91C6-FB4B9CBB7EFA}"/>
              </a:ext>
            </a:extLst>
          </p:cNvPr>
          <p:cNvSpPr>
            <a:spLocks noGrp="1"/>
          </p:cNvSpPr>
          <p:nvPr/>
        </p:nvSpPr>
        <p:spPr>
          <a:xfrm>
            <a:off x="8572500" y="2209800"/>
            <a:ext cx="23812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500" b="1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www.izus.cz</a:t>
            </a:r>
          </a:p>
        </p:txBody>
      </p:sp>
      <p:sp>
        <p:nvSpPr>
          <p:cNvPr id="15" name="Zaoblený obdélník 14">
            <a:extLst>
              <a:ext uri="{FF2B5EF4-FFF2-40B4-BE49-F238E27FC236}">
                <a16:creationId xmlns:a16="http://schemas.microsoft.com/office/drawing/2014/main" id="{A97858AC-300E-4D16-8629-7290344E415C}"/>
              </a:ext>
            </a:extLst>
          </p:cNvPr>
          <p:cNvSpPr>
            <a:spLocks noGrp="1"/>
          </p:cNvSpPr>
          <p:nvPr/>
        </p:nvSpPr>
        <p:spPr>
          <a:xfrm>
            <a:off x="723900" y="3333750"/>
            <a:ext cx="66675" cy="781050"/>
          </a:xfrm>
          <a:prstGeom prst="roundRect">
            <a:avLst>
              <a:gd name="adj" fmla="val 42857"/>
            </a:avLst>
          </a:prstGeom>
          <a:solidFill>
            <a:srgbClr val="2EA636"/>
          </a:solidFill>
          <a:ln w="0">
            <a:noFill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802BE815-557D-45E5-9929-FAA2A9B753F1}"/>
              </a:ext>
            </a:extLst>
          </p:cNvPr>
          <p:cNvSpPr>
            <a:spLocks noGrp="1"/>
          </p:cNvSpPr>
          <p:nvPr/>
        </p:nvSpPr>
        <p:spPr>
          <a:xfrm>
            <a:off x="1066800" y="3314700"/>
            <a:ext cx="2047875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800" b="1">
                <a:solidFill>
                  <a:srgbClr val="2EA636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2EA636"/>
                </a:solidFill>
                <a:latin typeface="DejaVu Sans"/>
                <a:ea typeface="DejaVu Sans"/>
                <a:cs typeface="DejaVu Sans"/>
              </a:rPr>
              <a:t>Web školy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8039F404-A002-46FC-BC55-660BCD12DEE5}"/>
              </a:ext>
            </a:extLst>
          </p:cNvPr>
          <p:cNvSpPr>
            <a:spLocks noGrp="1"/>
          </p:cNvSpPr>
          <p:nvPr/>
        </p:nvSpPr>
        <p:spPr>
          <a:xfrm>
            <a:off x="3333750" y="3314700"/>
            <a:ext cx="49530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7302"/>
          </a:bodyPr>
          <a:lstStyle/>
          <a:p>
            <a:pPr algn="l">
              <a:lnSpc>
                <a:spcPct val="112000"/>
              </a:lnSpc>
              <a:buNone/>
              <a:defRPr sz="1650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Aktuality, dokumenty, nabídka studia a koncerty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8519EC63-16AA-4CC2-8BF4-F79F08208CAA}"/>
              </a:ext>
            </a:extLst>
          </p:cNvPr>
          <p:cNvSpPr>
            <a:spLocks noGrp="1"/>
          </p:cNvSpPr>
          <p:nvPr/>
        </p:nvSpPr>
        <p:spPr>
          <a:xfrm>
            <a:off x="8572500" y="3333750"/>
            <a:ext cx="23812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500" b="1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www.zus-chrast.cz</a:t>
            </a:r>
          </a:p>
        </p:txBody>
      </p:sp>
      <p:sp>
        <p:nvSpPr>
          <p:cNvPr id="19" name="Zaoblený obdélník 18">
            <a:extLst>
              <a:ext uri="{FF2B5EF4-FFF2-40B4-BE49-F238E27FC236}">
                <a16:creationId xmlns:a16="http://schemas.microsoft.com/office/drawing/2014/main" id="{7FEC32F2-4ADD-4189-809D-212AD50A981D}"/>
              </a:ext>
            </a:extLst>
          </p:cNvPr>
          <p:cNvSpPr>
            <a:spLocks noGrp="1"/>
          </p:cNvSpPr>
          <p:nvPr/>
        </p:nvSpPr>
        <p:spPr>
          <a:xfrm>
            <a:off x="723900" y="4457700"/>
            <a:ext cx="66675" cy="781050"/>
          </a:xfrm>
          <a:prstGeom prst="roundRect">
            <a:avLst>
              <a:gd name="adj" fmla="val 42857"/>
            </a:avLst>
          </a:prstGeom>
          <a:solidFill>
            <a:srgbClr val="AC1780"/>
          </a:solidFill>
          <a:ln w="0">
            <a:noFill/>
          </a:ln>
        </p:spPr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C40F9133-C367-426C-845C-5EE04538F384}"/>
              </a:ext>
            </a:extLst>
          </p:cNvPr>
          <p:cNvSpPr>
            <a:spLocks noGrp="1"/>
          </p:cNvSpPr>
          <p:nvPr/>
        </p:nvSpPr>
        <p:spPr>
          <a:xfrm>
            <a:off x="1066800" y="4438650"/>
            <a:ext cx="2047875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800" b="1">
                <a:solidFill>
                  <a:srgbClr val="AC1780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AC1780"/>
                </a:solidFill>
                <a:latin typeface="DejaVu Sans"/>
                <a:ea typeface="DejaVu Sans"/>
                <a:cs typeface="DejaVu Sans"/>
              </a:rPr>
              <a:t>Facebook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9A698E8E-0E0F-41B2-A471-CB030F90C326}"/>
              </a:ext>
            </a:extLst>
          </p:cNvPr>
          <p:cNvSpPr>
            <a:spLocks noGrp="1"/>
          </p:cNvSpPr>
          <p:nvPr/>
        </p:nvSpPr>
        <p:spPr>
          <a:xfrm>
            <a:off x="3333750" y="4438650"/>
            <a:ext cx="49530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Pozvánky, fotografie a dění ve škole</a:t>
            </a:r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E0DC57F3-8AC3-4BD4-B744-25F68680EB31}"/>
              </a:ext>
            </a:extLst>
          </p:cNvPr>
          <p:cNvSpPr>
            <a:spLocks noGrp="1"/>
          </p:cNvSpPr>
          <p:nvPr/>
        </p:nvSpPr>
        <p:spPr>
          <a:xfrm>
            <a:off x="8572500" y="4457700"/>
            <a:ext cx="23812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500" b="1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dirty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Facebook ZUŠ </a:t>
            </a:r>
            <a:r>
              <a:rPr sz="1500" b="1" dirty="0" err="1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Chrást</a:t>
            </a:r>
            <a:endParaRPr sz="1500" b="1" dirty="0">
              <a:solidFill>
                <a:srgbClr val="66696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6D7AB743-D517-4A08-991B-E7B28DABFD26}"/>
              </a:ext>
            </a:extLst>
          </p:cNvPr>
          <p:cNvSpPr>
            <a:spLocks noGrp="1"/>
          </p:cNvSpPr>
          <p:nvPr/>
        </p:nvSpPr>
        <p:spPr>
          <a:xfrm>
            <a:off x="723900" y="5600700"/>
            <a:ext cx="10229850" cy="19050"/>
          </a:xfrm>
          <a:prstGeom prst="rect">
            <a:avLst/>
          </a:prstGeom>
          <a:solidFill>
            <a:srgbClr val="E9E7E1"/>
          </a:solidFill>
          <a:ln w="0">
            <a:noFill/>
          </a:ln>
        </p:spPr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EF13EE71-EDA1-423F-B0A9-370330D66298}"/>
              </a:ext>
            </a:extLst>
          </p:cNvPr>
          <p:cNvSpPr>
            <a:spLocks noGrp="1"/>
          </p:cNvSpPr>
          <p:nvPr/>
        </p:nvSpPr>
        <p:spPr>
          <a:xfrm>
            <a:off x="723900" y="5810250"/>
            <a:ext cx="2857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Výuka a pokrok dítěte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FEF13E7B-DD1B-4A88-95C1-4994AEB0E02D}"/>
              </a:ext>
            </a:extLst>
          </p:cNvPr>
          <p:cNvSpPr>
            <a:spLocks noGrp="1"/>
          </p:cNvSpPr>
          <p:nvPr/>
        </p:nvSpPr>
        <p:spPr>
          <a:xfrm>
            <a:off x="3600450" y="5810250"/>
            <a:ext cx="3429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425" b="0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řešte nejdřív s vyučujícím</a:t>
            </a: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CBB70A88-EE2B-40E9-A47F-0F2A7E742408}"/>
              </a:ext>
            </a:extLst>
          </p:cNvPr>
          <p:cNvSpPr>
            <a:spLocks noGrp="1"/>
          </p:cNvSpPr>
          <p:nvPr/>
        </p:nvSpPr>
        <p:spPr>
          <a:xfrm>
            <a:off x="7239000" y="5810250"/>
            <a:ext cx="2476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Organizační záležitosti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8CEC2688-0802-4299-AECF-66883CF6F4AB}"/>
              </a:ext>
            </a:extLst>
          </p:cNvPr>
          <p:cNvSpPr>
            <a:spLocks noGrp="1"/>
          </p:cNvSpPr>
          <p:nvPr/>
        </p:nvSpPr>
        <p:spPr>
          <a:xfrm>
            <a:off x="9715500" y="5810250"/>
            <a:ext cx="14287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7656" lnSpcReduction="10000"/>
          </a:bodyPr>
          <a:lstStyle/>
          <a:p>
            <a:pPr algn="r">
              <a:lnSpc>
                <a:spcPct val="112000"/>
              </a:lnSpc>
              <a:buNone/>
              <a:defRPr sz="1200" b="0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kancelář nebo vedení školy</a:t>
            </a:r>
          </a:p>
        </p:txBody>
      </p:sp>
    </p:spTree>
    <p:extLst>
      <p:ext uri="{BB962C8B-B14F-4D97-AF65-F5344CB8AC3E}">
        <p14:creationId xmlns:p14="http://schemas.microsoft.com/office/powerpoint/2010/main" val="10646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délník 17">
            <a:extLst>
              <a:ext uri="{FF2B5EF4-FFF2-40B4-BE49-F238E27FC236}">
                <a16:creationId xmlns:a16="http://schemas.microsoft.com/office/drawing/2014/main" id="{E617E299-3C4D-4E22-B6EF-23D4036C9FCC}"/>
              </a:ext>
            </a:extLst>
          </p:cNvPr>
          <p:cNvSpPr>
            <a:spLocks noGrp="1"/>
          </p:cNvSpPr>
          <p:nvPr/>
        </p:nvSpPr>
        <p:spPr>
          <a:xfrm>
            <a:off x="723900" y="647700"/>
            <a:ext cx="758190" cy="57150"/>
          </a:xfrm>
          <a:prstGeom prst="rect">
            <a:avLst/>
          </a:prstGeom>
          <a:solidFill>
            <a:srgbClr val="E20A17"/>
          </a:solidFill>
          <a:ln w="0">
            <a:noFill/>
          </a:ln>
        </p:spPr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9F43FF0-A7DE-412B-A72D-73713D04D9A6}"/>
              </a:ext>
            </a:extLst>
          </p:cNvPr>
          <p:cNvSpPr>
            <a:spLocks noGrp="1"/>
          </p:cNvSpPr>
          <p:nvPr/>
        </p:nvSpPr>
        <p:spPr>
          <a:xfrm>
            <a:off x="1558290" y="647700"/>
            <a:ext cx="758190" cy="57150"/>
          </a:xfrm>
          <a:prstGeom prst="rect">
            <a:avLst/>
          </a:prstGeom>
          <a:solidFill>
            <a:srgbClr val="F9EB1D"/>
          </a:solidFill>
          <a:ln w="0">
            <a:noFill/>
          </a:ln>
        </p:spPr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CCA12B5-6580-4328-BB8F-6759FF294B91}"/>
              </a:ext>
            </a:extLst>
          </p:cNvPr>
          <p:cNvSpPr>
            <a:spLocks noGrp="1"/>
          </p:cNvSpPr>
          <p:nvPr/>
        </p:nvSpPr>
        <p:spPr>
          <a:xfrm>
            <a:off x="2392680" y="647700"/>
            <a:ext cx="758190" cy="57150"/>
          </a:xfrm>
          <a:prstGeom prst="rect">
            <a:avLst/>
          </a:prstGeom>
          <a:solidFill>
            <a:srgbClr val="2EA636"/>
          </a:solidFill>
          <a:ln w="0">
            <a:noFill/>
          </a:ln>
        </p:spPr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1D5E6A4C-AB81-484C-A437-A1F504C4F38F}"/>
              </a:ext>
            </a:extLst>
          </p:cNvPr>
          <p:cNvSpPr>
            <a:spLocks noGrp="1"/>
          </p:cNvSpPr>
          <p:nvPr/>
        </p:nvSpPr>
        <p:spPr>
          <a:xfrm>
            <a:off x="3227070" y="647700"/>
            <a:ext cx="758190" cy="57150"/>
          </a:xfrm>
          <a:prstGeom prst="rect">
            <a:avLst/>
          </a:prstGeom>
          <a:solidFill>
            <a:srgbClr val="0D67B0"/>
          </a:solidFill>
          <a:ln w="0">
            <a:noFill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5D35FB4D-2F33-4E6D-B1D0-800DEEDC5F18}"/>
              </a:ext>
            </a:extLst>
          </p:cNvPr>
          <p:cNvSpPr>
            <a:spLocks noGrp="1"/>
          </p:cNvSpPr>
          <p:nvPr/>
        </p:nvSpPr>
        <p:spPr>
          <a:xfrm>
            <a:off x="4061460" y="647700"/>
            <a:ext cx="758190" cy="57150"/>
          </a:xfrm>
          <a:prstGeom prst="rect">
            <a:avLst/>
          </a:prstGeom>
          <a:solidFill>
            <a:srgbClr val="AC1780"/>
          </a:solidFill>
          <a:ln w="0">
            <a:noFill/>
          </a:ln>
        </p:spPr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94EDA517-9B1F-4BDD-8F1B-AC5727B3B5BD}"/>
              </a:ext>
            </a:extLst>
          </p:cNvPr>
          <p:cNvSpPr>
            <a:spLocks noGrp="1"/>
          </p:cNvSpPr>
          <p:nvPr/>
        </p:nvSpPr>
        <p:spPr>
          <a:xfrm>
            <a:off x="723900" y="1200150"/>
            <a:ext cx="657225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8000"/>
              </a:lnSpc>
              <a:buNone/>
              <a:defRPr sz="4275" b="1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4275" b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Těšíme se na</a:t>
            </a:r>
          </a:p>
          <a:p>
            <a:pPr algn="l">
              <a:lnSpc>
                <a:spcPct val="98000"/>
              </a:lnSpc>
              <a:buNone/>
              <a:defRPr sz="4275" b="1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4275" b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spolupráci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2B7314F9-6948-4D9F-B02D-0A723C8B4860}"/>
              </a:ext>
            </a:extLst>
          </p:cNvPr>
          <p:cNvSpPr>
            <a:spLocks noGrp="1"/>
          </p:cNvSpPr>
          <p:nvPr/>
        </p:nvSpPr>
        <p:spPr>
          <a:xfrm>
            <a:off x="762000" y="2895600"/>
            <a:ext cx="638175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9206" lnSpcReduction="10000"/>
          </a:bodyPr>
          <a:lstStyle/>
          <a:p>
            <a:pPr algn="l">
              <a:lnSpc>
                <a:spcPct val="112000"/>
              </a:lnSpc>
              <a:buNone/>
              <a:defRPr sz="1800" b="0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 dirty="0" err="1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Když</a:t>
            </a:r>
            <a:r>
              <a:rPr sz="1800" b="0" dirty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si</a:t>
            </a:r>
            <a:r>
              <a:rPr sz="1800" b="0" dirty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nebudete</a:t>
            </a:r>
            <a:r>
              <a:rPr sz="1800" b="0" dirty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vědět</a:t>
            </a:r>
            <a:r>
              <a:rPr sz="1800" b="0" dirty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rady</a:t>
            </a:r>
            <a:r>
              <a:rPr sz="1800" b="0" dirty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800" b="0" dirty="0" err="1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ozvěte</a:t>
            </a:r>
            <a:r>
              <a:rPr sz="1800" b="0" dirty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 se. </a:t>
            </a:r>
            <a:r>
              <a:rPr sz="1800" b="0" dirty="0" err="1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Společně</a:t>
            </a:r>
            <a:r>
              <a:rPr sz="1800" b="0" dirty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najdeme</a:t>
            </a:r>
            <a:r>
              <a:rPr sz="1800" b="0" dirty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řešení</a:t>
            </a:r>
            <a:r>
              <a:rPr sz="1800" b="0" dirty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69591BB1-C1E7-4D84-9C16-ADE06DCF5415}"/>
              </a:ext>
            </a:extLst>
          </p:cNvPr>
          <p:cNvSpPr>
            <a:spLocks noGrp="1"/>
          </p:cNvSpPr>
          <p:nvPr/>
        </p:nvSpPr>
        <p:spPr>
          <a:xfrm>
            <a:off x="762000" y="3905250"/>
            <a:ext cx="3381375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575" b="1">
                <a:solidFill>
                  <a:srgbClr val="E20A17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E20A17"/>
                </a:solidFill>
                <a:latin typeface="DejaVu Sans"/>
                <a:ea typeface="DejaVu Sans"/>
                <a:cs typeface="DejaVu Sans"/>
              </a:rPr>
              <a:t>Mgr. Jaroslava Čejková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02CBE068-619A-40F1-9DC4-A21EB6366393}"/>
              </a:ext>
            </a:extLst>
          </p:cNvPr>
          <p:cNvSpPr>
            <a:spLocks noGrp="1"/>
          </p:cNvSpPr>
          <p:nvPr/>
        </p:nvSpPr>
        <p:spPr>
          <a:xfrm>
            <a:off x="762000" y="4314825"/>
            <a:ext cx="338137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500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cejkova@zus-chrast.cz</a:t>
            </a:r>
          </a:p>
          <a:p>
            <a:pPr algn="l">
              <a:lnSpc>
                <a:spcPct val="112000"/>
              </a:lnSpc>
              <a:buNone/>
              <a:defRPr sz="1500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720 845 244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D87C8D07-6C61-4035-AC7F-B64CA09F2186}"/>
              </a:ext>
            </a:extLst>
          </p:cNvPr>
          <p:cNvSpPr>
            <a:spLocks noGrp="1"/>
          </p:cNvSpPr>
          <p:nvPr/>
        </p:nvSpPr>
        <p:spPr>
          <a:xfrm>
            <a:off x="4381500" y="3905250"/>
            <a:ext cx="3429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575" b="1">
                <a:solidFill>
                  <a:srgbClr val="0D67B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0D67B0"/>
                </a:solidFill>
                <a:latin typeface="DejaVu Sans"/>
                <a:ea typeface="DejaVu Sans"/>
                <a:cs typeface="DejaVu Sans"/>
              </a:rPr>
              <a:t>Mgr. Pavla Sovová, Ph.D.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84CB5BEB-ABF6-4876-ACEB-39BCBDC6D4A6}"/>
              </a:ext>
            </a:extLst>
          </p:cNvPr>
          <p:cNvSpPr>
            <a:spLocks noGrp="1"/>
          </p:cNvSpPr>
          <p:nvPr/>
        </p:nvSpPr>
        <p:spPr>
          <a:xfrm>
            <a:off x="4381500" y="4314825"/>
            <a:ext cx="3429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500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sovova@zus-chrast.cz</a:t>
            </a:r>
          </a:p>
          <a:p>
            <a:pPr algn="l">
              <a:lnSpc>
                <a:spcPct val="112000"/>
              </a:lnSpc>
              <a:buNone/>
              <a:defRPr sz="1500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775 243 767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F7BC2638-633F-45BB-A0ED-090DD787AEA8}"/>
              </a:ext>
            </a:extLst>
          </p:cNvPr>
          <p:cNvSpPr>
            <a:spLocks noGrp="1"/>
          </p:cNvSpPr>
          <p:nvPr/>
        </p:nvSpPr>
        <p:spPr>
          <a:xfrm>
            <a:off x="762000" y="5219700"/>
            <a:ext cx="6762750" cy="19050"/>
          </a:xfrm>
          <a:prstGeom prst="rect">
            <a:avLst/>
          </a:prstGeom>
          <a:solidFill>
            <a:srgbClr val="E9E7E1"/>
          </a:solidFill>
          <a:ln w="0">
            <a:noFill/>
          </a:ln>
        </p:spPr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58511836-B7AE-47C7-823C-C3C95E9EB33F}"/>
              </a:ext>
            </a:extLst>
          </p:cNvPr>
          <p:cNvSpPr>
            <a:spLocks noGrp="1"/>
          </p:cNvSpPr>
          <p:nvPr/>
        </p:nvSpPr>
        <p:spPr>
          <a:xfrm>
            <a:off x="762000" y="5438775"/>
            <a:ext cx="3905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425" b="0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Kancelář školy  377 845 244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01F7ACE1-B860-4658-BD6C-41D78BC86798}"/>
              </a:ext>
            </a:extLst>
          </p:cNvPr>
          <p:cNvSpPr>
            <a:spLocks noGrp="1"/>
          </p:cNvSpPr>
          <p:nvPr/>
        </p:nvSpPr>
        <p:spPr>
          <a:xfrm>
            <a:off x="762000" y="5876925"/>
            <a:ext cx="3905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500" b="1">
                <a:solidFill>
                  <a:srgbClr val="AC1780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AC1780"/>
                </a:solidFill>
                <a:latin typeface="DejaVu Sans"/>
                <a:ea typeface="DejaVu Sans"/>
                <a:cs typeface="DejaVu Sans"/>
              </a:rPr>
              <a:t>www.zus-chrast.cz</a:t>
            </a:r>
          </a:p>
        </p:txBody>
      </p:sp>
      <p:pic>
        <p:nvPicPr>
          <p:cNvPr id="32" name="Obrázek 3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174667" y="1638300"/>
            <a:ext cx="2967365" cy="2190750"/>
          </a:xfrm>
          <a:prstGeom prst="rect">
            <a:avLst/>
          </a:prstGeom>
        </p:spPr>
      </p:pic>
      <p:sp>
        <p:nvSpPr>
          <p:cNvPr id="16" name="Obdélník 15">
            <a:extLst>
              <a:ext uri="{FF2B5EF4-FFF2-40B4-BE49-F238E27FC236}">
                <a16:creationId xmlns:a16="http://schemas.microsoft.com/office/drawing/2014/main" id="{6E4E2494-3417-4798-A65F-789BBFDB35C7}"/>
              </a:ext>
            </a:extLst>
          </p:cNvPr>
          <p:cNvSpPr>
            <a:spLocks noGrp="1"/>
          </p:cNvSpPr>
          <p:nvPr/>
        </p:nvSpPr>
        <p:spPr>
          <a:xfrm>
            <a:off x="8172450" y="4095750"/>
            <a:ext cx="29718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12000"/>
              </a:lnSpc>
              <a:buNone/>
              <a:defRPr sz="2100" b="1">
                <a:solidFill>
                  <a:srgbClr val="1D1E1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D1E1C"/>
                </a:solidFill>
                <a:latin typeface="DejaVu Sans"/>
                <a:ea typeface="DejaVu Sans"/>
                <a:cs typeface="DejaVu Sans"/>
              </a:rPr>
              <a:t>ZUŠ Chrást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EA8BE09F-C564-45F3-9415-F9C54229405C}"/>
              </a:ext>
            </a:extLst>
          </p:cNvPr>
          <p:cNvSpPr>
            <a:spLocks noGrp="1"/>
          </p:cNvSpPr>
          <p:nvPr/>
        </p:nvSpPr>
        <p:spPr>
          <a:xfrm>
            <a:off x="7905750" y="4638675"/>
            <a:ext cx="3524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12000"/>
              </a:lnSpc>
              <a:buNone/>
              <a:defRPr sz="1275" b="0">
                <a:solidFill>
                  <a:srgbClr val="666964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6964"/>
                </a:solidFill>
                <a:latin typeface="DejaVu Sans"/>
                <a:ea typeface="DejaVu Sans"/>
                <a:cs typeface="DejaVu Sans"/>
              </a:rPr>
              <a:t>Chrást · Dýšina · Kyšice · Volduchy</a:t>
            </a:r>
          </a:p>
        </p:txBody>
      </p:sp>
    </p:spTree>
    <p:extLst>
      <p:ext uri="{BB962C8B-B14F-4D97-AF65-F5344CB8AC3E}">
        <p14:creationId xmlns:p14="http://schemas.microsoft.com/office/powerpoint/2010/main" val="119129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1010</Words>
  <Application>Microsoft Office PowerPoint</Application>
  <DocSecurity>0</DocSecurity>
  <PresentationFormat>Širokoúhlá obrazovka</PresentationFormat>
  <Paragraphs>147</Paragraphs>
  <Slides>10</Slides>
  <Notes>10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3" baseType="lpstr">
      <vt:lpstr>Calibri</vt:lpstr>
      <vt:lpstr>DejaVu Sans</vt:lpstr>
      <vt:lpstr>ChatGPT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zus</cp:lastModifiedBy>
  <cp:revision>3</cp:revision>
  <dcterms:created xsi:type="dcterms:W3CDTF">2026-09-09T08:31:01Z</dcterms:created>
  <dcterms:modified xsi:type="dcterms:W3CDTF">2026-09-09T12:56:37Z</dcterms:modified>
</cp:coreProperties>
</file>